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09" r:id="rId3"/>
    <p:sldId id="310" r:id="rId4"/>
    <p:sldId id="257" r:id="rId5"/>
    <p:sldId id="287" r:id="rId6"/>
    <p:sldId id="258" r:id="rId7"/>
    <p:sldId id="289" r:id="rId8"/>
    <p:sldId id="259" r:id="rId9"/>
    <p:sldId id="290" r:id="rId10"/>
    <p:sldId id="260" r:id="rId11"/>
    <p:sldId id="291" r:id="rId12"/>
    <p:sldId id="261" r:id="rId13"/>
    <p:sldId id="292" r:id="rId14"/>
    <p:sldId id="262" r:id="rId15"/>
    <p:sldId id="293" r:id="rId16"/>
    <p:sldId id="263" r:id="rId17"/>
    <p:sldId id="294" r:id="rId18"/>
    <p:sldId id="264" r:id="rId19"/>
    <p:sldId id="295" r:id="rId20"/>
    <p:sldId id="265" r:id="rId21"/>
    <p:sldId id="296" r:id="rId22"/>
    <p:sldId id="266" r:id="rId23"/>
    <p:sldId id="297" r:id="rId24"/>
    <p:sldId id="267" r:id="rId25"/>
    <p:sldId id="298" r:id="rId26"/>
    <p:sldId id="268" r:id="rId27"/>
    <p:sldId id="299" r:id="rId28"/>
    <p:sldId id="269" r:id="rId29"/>
    <p:sldId id="300" r:id="rId30"/>
    <p:sldId id="271" r:id="rId31"/>
    <p:sldId id="301" r:id="rId32"/>
    <p:sldId id="275" r:id="rId33"/>
    <p:sldId id="302" r:id="rId34"/>
    <p:sldId id="276" r:id="rId35"/>
    <p:sldId id="303" r:id="rId36"/>
    <p:sldId id="277" r:id="rId37"/>
    <p:sldId id="304" r:id="rId38"/>
    <p:sldId id="278" r:id="rId39"/>
    <p:sldId id="305" r:id="rId40"/>
    <p:sldId id="280" r:id="rId41"/>
    <p:sldId id="306" r:id="rId42"/>
    <p:sldId id="282" r:id="rId43"/>
    <p:sldId id="308" r:id="rId44"/>
    <p:sldId id="285" r:id="rId45"/>
    <p:sldId id="307" r:id="rId4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7" autoAdjust="0"/>
    <p:restoredTop sz="94605" autoAdjust="0"/>
  </p:normalViewPr>
  <p:slideViewPr>
    <p:cSldViewPr>
      <p:cViewPr>
        <p:scale>
          <a:sx n="57" d="100"/>
          <a:sy n="57" d="100"/>
        </p:scale>
        <p:origin x="-2712" y="-1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102E8FF-7738-4A9C-B9A7-449200986575}" type="datetimeFigureOut">
              <a:rPr lang="es-CL" smtClean="0"/>
              <a:pPr/>
              <a:t>3/12/14</a:t>
            </a:fld>
            <a:endParaRPr lang="es-CL"/>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CL"/>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BC2518E-2ED0-4F07-92C2-45B2A9EC34F3}" type="slidenum">
              <a:rPr lang="es-CL" smtClean="0"/>
              <a:pPr/>
              <a:t>‹#›</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102E8FF-7738-4A9C-B9A7-449200986575}" type="datetimeFigureOut">
              <a:rPr lang="es-CL" smtClean="0"/>
              <a:pPr/>
              <a:t>3/12/14</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BC2518E-2ED0-4F07-92C2-45B2A9EC34F3}" type="slidenum">
              <a:rPr lang="es-CL" smtClean="0"/>
              <a:pPr/>
              <a:t>‹#›</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8102E8FF-7738-4A9C-B9A7-449200986575}" type="datetimeFigureOut">
              <a:rPr lang="es-CL" smtClean="0"/>
              <a:pPr/>
              <a:t>3/12/14</a:t>
            </a:fld>
            <a:endParaRPr lang="es-CL"/>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CL"/>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BC2518E-2ED0-4F07-92C2-45B2A9EC34F3}" type="slidenum">
              <a:rPr lang="es-CL" smtClean="0"/>
              <a:pPr/>
              <a:t>‹#›</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102E8FF-7738-4A9C-B9A7-449200986575}" type="datetimeFigureOut">
              <a:rPr lang="es-CL" smtClean="0"/>
              <a:pPr/>
              <a:t>3/12/14</a:t>
            </a:fld>
            <a:endParaRPr lang="es-CL"/>
          </a:p>
        </p:txBody>
      </p:sp>
      <p:sp>
        <p:nvSpPr>
          <p:cNvPr id="5" name="4 Marcador de pie de página"/>
          <p:cNvSpPr>
            <a:spLocks noGrp="1"/>
          </p:cNvSpPr>
          <p:nvPr>
            <p:ph type="ftr" sz="quarter" idx="11"/>
          </p:nvPr>
        </p:nvSpPr>
        <p:spPr/>
        <p:txBody>
          <a:bodyPr/>
          <a:lstStyle>
            <a:extLst/>
          </a:lstStyle>
          <a:p>
            <a:endParaRPr lang="es-CL"/>
          </a:p>
        </p:txBody>
      </p:sp>
      <p:sp>
        <p:nvSpPr>
          <p:cNvPr id="6" name="5 Marcador de número de diapositiva"/>
          <p:cNvSpPr>
            <a:spLocks noGrp="1"/>
          </p:cNvSpPr>
          <p:nvPr>
            <p:ph type="sldNum" sz="quarter" idx="12"/>
          </p:nvPr>
        </p:nvSpPr>
        <p:spPr/>
        <p:txBody>
          <a:bodyPr/>
          <a:lstStyle>
            <a:extLst/>
          </a:lstStyle>
          <a:p>
            <a:fld id="{9BC2518E-2ED0-4F07-92C2-45B2A9EC34F3}" type="slidenum">
              <a:rPr lang="es-CL" smtClean="0"/>
              <a:pPr/>
              <a:t>‹#›</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102E8FF-7738-4A9C-B9A7-449200986575}" type="datetimeFigureOut">
              <a:rPr lang="es-CL" smtClean="0"/>
              <a:pPr/>
              <a:t>3/12/14</a:t>
            </a:fld>
            <a:endParaRPr lang="es-CL"/>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CL"/>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9BC2518E-2ED0-4F07-92C2-45B2A9EC34F3}" type="slidenum">
              <a:rPr lang="es-CL" smtClean="0"/>
              <a:pPr/>
              <a:t>‹#›</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102E8FF-7738-4A9C-B9A7-449200986575}" type="datetimeFigureOut">
              <a:rPr lang="es-CL" smtClean="0"/>
              <a:pPr/>
              <a:t>3/12/14</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9BC2518E-2ED0-4F07-92C2-45B2A9EC34F3}" type="slidenum">
              <a:rPr lang="es-CL" smtClean="0"/>
              <a:pPr/>
              <a:t>‹#›</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102E8FF-7738-4A9C-B9A7-449200986575}" type="datetimeFigureOut">
              <a:rPr lang="es-CL" smtClean="0"/>
              <a:pPr/>
              <a:t>3/12/14</a:t>
            </a:fld>
            <a:endParaRPr lang="es-CL"/>
          </a:p>
        </p:txBody>
      </p:sp>
      <p:sp>
        <p:nvSpPr>
          <p:cNvPr id="8" name="7 Marcador de pie de página"/>
          <p:cNvSpPr>
            <a:spLocks noGrp="1"/>
          </p:cNvSpPr>
          <p:nvPr>
            <p:ph type="ftr" sz="quarter" idx="11"/>
          </p:nvPr>
        </p:nvSpPr>
        <p:spPr/>
        <p:txBody>
          <a:bodyPr/>
          <a:lstStyle>
            <a:extLst/>
          </a:lstStyle>
          <a:p>
            <a:endParaRPr lang="es-CL"/>
          </a:p>
        </p:txBody>
      </p:sp>
      <p:sp>
        <p:nvSpPr>
          <p:cNvPr id="9" name="8 Marcador de número de diapositiva"/>
          <p:cNvSpPr>
            <a:spLocks noGrp="1"/>
          </p:cNvSpPr>
          <p:nvPr>
            <p:ph type="sldNum" sz="quarter" idx="12"/>
          </p:nvPr>
        </p:nvSpPr>
        <p:spPr/>
        <p:txBody>
          <a:bodyPr/>
          <a:lstStyle>
            <a:extLst/>
          </a:lstStyle>
          <a:p>
            <a:fld id="{9BC2518E-2ED0-4F07-92C2-45B2A9EC34F3}" type="slidenum">
              <a:rPr lang="es-CL" smtClean="0"/>
              <a:pPr/>
              <a:t>‹#›</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102E8FF-7738-4A9C-B9A7-449200986575}" type="datetimeFigureOut">
              <a:rPr lang="es-CL" smtClean="0"/>
              <a:pPr/>
              <a:t>3/12/14</a:t>
            </a:fld>
            <a:endParaRPr lang="es-CL"/>
          </a:p>
        </p:txBody>
      </p:sp>
      <p:sp>
        <p:nvSpPr>
          <p:cNvPr id="4" name="3 Marcador de pie de página"/>
          <p:cNvSpPr>
            <a:spLocks noGrp="1"/>
          </p:cNvSpPr>
          <p:nvPr>
            <p:ph type="ftr" sz="quarter" idx="11"/>
          </p:nvPr>
        </p:nvSpPr>
        <p:spPr/>
        <p:txBody>
          <a:bodyPr/>
          <a:lstStyle>
            <a:extLst/>
          </a:lstStyle>
          <a:p>
            <a:endParaRPr lang="es-CL"/>
          </a:p>
        </p:txBody>
      </p:sp>
      <p:sp>
        <p:nvSpPr>
          <p:cNvPr id="5" name="4 Marcador de número de diapositiva"/>
          <p:cNvSpPr>
            <a:spLocks noGrp="1"/>
          </p:cNvSpPr>
          <p:nvPr>
            <p:ph type="sldNum" sz="quarter" idx="12"/>
          </p:nvPr>
        </p:nvSpPr>
        <p:spPr/>
        <p:txBody>
          <a:bodyPr/>
          <a:lstStyle>
            <a:extLst/>
          </a:lstStyle>
          <a:p>
            <a:fld id="{9BC2518E-2ED0-4F07-92C2-45B2A9EC34F3}" type="slidenum">
              <a:rPr lang="es-CL" smtClean="0"/>
              <a:pPr/>
              <a:t>‹#›</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8102E8FF-7738-4A9C-B9A7-449200986575}" type="datetimeFigureOut">
              <a:rPr lang="es-CL" smtClean="0"/>
              <a:pPr/>
              <a:t>3/12/14</a:t>
            </a:fld>
            <a:endParaRPr lang="es-CL"/>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CL"/>
          </a:p>
        </p:txBody>
      </p:sp>
      <p:sp>
        <p:nvSpPr>
          <p:cNvPr id="4" name="3 Marcador de número de diapositiva"/>
          <p:cNvSpPr>
            <a:spLocks noGrp="1"/>
          </p:cNvSpPr>
          <p:nvPr>
            <p:ph type="sldNum" sz="quarter" idx="12"/>
          </p:nvPr>
        </p:nvSpPr>
        <p:spPr/>
        <p:txBody>
          <a:bodyPr/>
          <a:lstStyle>
            <a:extLst/>
          </a:lstStyle>
          <a:p>
            <a:fld id="{9BC2518E-2ED0-4F07-92C2-45B2A9EC34F3}" type="slidenum">
              <a:rPr lang="es-CL" smtClean="0"/>
              <a:pPr/>
              <a:t>‹#›</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102E8FF-7738-4A9C-B9A7-449200986575}" type="datetimeFigureOut">
              <a:rPr lang="es-CL" smtClean="0"/>
              <a:pPr/>
              <a:t>3/12/14</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9BC2518E-2ED0-4F07-92C2-45B2A9EC34F3}" type="slidenum">
              <a:rPr lang="es-CL" smtClean="0"/>
              <a:pPr/>
              <a:t>‹#›</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8102E8FF-7738-4A9C-B9A7-449200986575}" type="datetimeFigureOut">
              <a:rPr lang="es-CL" smtClean="0"/>
              <a:pPr/>
              <a:t>3/12/14</a:t>
            </a:fld>
            <a:endParaRPr lang="es-CL"/>
          </a:p>
        </p:txBody>
      </p:sp>
      <p:sp>
        <p:nvSpPr>
          <p:cNvPr id="6" name="5 Marcador de pie de página"/>
          <p:cNvSpPr>
            <a:spLocks noGrp="1"/>
          </p:cNvSpPr>
          <p:nvPr>
            <p:ph type="ftr" sz="quarter" idx="11"/>
          </p:nvPr>
        </p:nvSpPr>
        <p:spPr/>
        <p:txBody>
          <a:bodyPr/>
          <a:lstStyle>
            <a:extLst/>
          </a:lstStyle>
          <a:p>
            <a:endParaRPr lang="es-CL"/>
          </a:p>
        </p:txBody>
      </p:sp>
      <p:sp>
        <p:nvSpPr>
          <p:cNvPr id="7" name="6 Marcador de número de diapositiva"/>
          <p:cNvSpPr>
            <a:spLocks noGrp="1"/>
          </p:cNvSpPr>
          <p:nvPr>
            <p:ph type="sldNum" sz="quarter" idx="12"/>
          </p:nvPr>
        </p:nvSpPr>
        <p:spPr/>
        <p:txBody>
          <a:bodyPr/>
          <a:lstStyle>
            <a:extLst/>
          </a:lstStyle>
          <a:p>
            <a:fld id="{9BC2518E-2ED0-4F07-92C2-45B2A9EC34F3}" type="slidenum">
              <a:rPr lang="es-CL" smtClean="0"/>
              <a:pPr/>
              <a:t>‹#›</a:t>
            </a:fld>
            <a:endParaRPr lang="es-CL"/>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102E8FF-7738-4A9C-B9A7-449200986575}" type="datetimeFigureOut">
              <a:rPr lang="es-CL" smtClean="0"/>
              <a:pPr/>
              <a:t>3/12/14</a:t>
            </a:fld>
            <a:endParaRPr lang="es-CL"/>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CL"/>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BC2518E-2ED0-4F07-92C2-45B2A9EC34F3}" type="slidenum">
              <a:rPr lang="es-CL" smtClean="0"/>
              <a:pPr/>
              <a:t>‹#›</a:t>
            </a:fld>
            <a:endParaRPr lang="es-CL"/>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g"/><Relationship Id="rId3"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139952" y="2643880"/>
            <a:ext cx="3960440" cy="3515376"/>
          </a:xfrm>
        </p:spPr>
        <p:txBody>
          <a:bodyPr>
            <a:noAutofit/>
          </a:bodyPr>
          <a:lstStyle/>
          <a:p>
            <a:r>
              <a:rPr lang="es-CL"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SOY LÍDER DEL MINISTERIO DE LA FAMILIA </a:t>
            </a:r>
            <a:br>
              <a:rPr lang="es-CL"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CL"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CL"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CL"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 AHORA QUÉ?</a:t>
            </a:r>
            <a:br>
              <a:rPr lang="es-CL"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CL"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CL" sz="400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s-CL"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Imagen 2"/>
          <p:cNvPicPr>
            <a:picLocks noChangeAspect="1"/>
          </p:cNvPicPr>
          <p:nvPr/>
        </p:nvPicPr>
        <p:blipFill>
          <a:blip r:embed="rId2"/>
          <a:stretch>
            <a:fillRect/>
          </a:stretch>
        </p:blipFill>
        <p:spPr>
          <a:xfrm>
            <a:off x="251520" y="1772816"/>
            <a:ext cx="2146013" cy="29313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548680"/>
            <a:ext cx="6777317" cy="4608512"/>
          </a:xfrm>
        </p:spPr>
        <p:txBody>
          <a:bodyPr>
            <a:noAutofit/>
          </a:bodyPr>
          <a:lstStyle/>
          <a:p>
            <a:r>
              <a:rPr lang="es-ES" sz="2800" dirty="0" smtClean="0"/>
              <a:t>Haga un calendario promoviendo la visita entre las familias para realizar el culto familiar. </a:t>
            </a:r>
          </a:p>
          <a:p>
            <a:endParaRPr lang="es-ES" sz="2800" dirty="0" smtClean="0"/>
          </a:p>
          <a:p>
            <a:r>
              <a:rPr lang="es-ES" sz="2800" dirty="0" smtClean="0"/>
              <a:t>Realice en la iglesia un seminario o dinámica de grupo sobre el culto familiar (utilice el texto del libro</a:t>
            </a:r>
            <a:r>
              <a:rPr lang="es-ES" sz="2800" i="1" dirty="0" smtClean="0"/>
              <a:t> Conducción del niño</a:t>
            </a:r>
            <a:r>
              <a:rPr lang="es-ES" sz="2800" dirty="0" smtClean="0"/>
              <a:t>, p. 489- 498). </a:t>
            </a:r>
          </a:p>
          <a:p>
            <a:endParaRPr lang="es-ES" sz="2800" dirty="0" smtClean="0"/>
          </a:p>
          <a:p>
            <a:r>
              <a:rPr lang="es-ES" sz="2800" dirty="0" smtClean="0"/>
              <a:t>Haga un culto modelo en la iglesia (puede encontrar varias ideas en el libro </a:t>
            </a:r>
            <a:r>
              <a:rPr lang="es-ES" sz="2800" i="1" dirty="0" smtClean="0"/>
              <a:t>101 Sugerencias para el Culto Familiar).</a:t>
            </a:r>
            <a:endParaRPr lang="es-CL" sz="2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275855" y="960989"/>
            <a:ext cx="4944779" cy="5492347"/>
          </a:xfrm>
        </p:spPr>
        <p:txBody>
          <a:bodyPr>
            <a:normAutofit/>
          </a:bodyPr>
          <a:lstStyle/>
          <a:p>
            <a:pPr algn="ctr"/>
            <a:r>
              <a:rPr lang="es-MX" sz="4400" dirty="0"/>
              <a:t>4</a:t>
            </a:r>
            <a:r>
              <a:rPr lang="es-MX" sz="4400" b="1" dirty="0" smtClean="0"/>
              <a:t>. Estudio grupal </a:t>
            </a:r>
            <a:br>
              <a:rPr lang="es-MX" sz="4400" b="1" dirty="0" smtClean="0"/>
            </a:br>
            <a:r>
              <a:rPr lang="es-MX" sz="4400" b="1" dirty="0" smtClean="0"/>
              <a:t>del libro</a:t>
            </a:r>
            <a:br>
              <a:rPr lang="es-MX" sz="4400" b="1" dirty="0" smtClean="0"/>
            </a:br>
            <a:r>
              <a:rPr lang="es-MX" sz="4400" b="1" dirty="0" smtClean="0"/>
              <a:t>    </a:t>
            </a:r>
            <a:r>
              <a:rPr lang="es-MX" sz="4400" dirty="0" smtClean="0"/>
              <a:t>“</a:t>
            </a:r>
            <a:r>
              <a:rPr lang="es-MX" sz="4400" b="1" dirty="0" smtClean="0"/>
              <a:t>Conducción </a:t>
            </a:r>
            <a:br>
              <a:rPr lang="es-MX" sz="4400" b="1" dirty="0" smtClean="0"/>
            </a:br>
            <a:r>
              <a:rPr lang="es-MX" sz="4400" b="1" dirty="0" smtClean="0"/>
              <a:t>del  Niño”</a:t>
            </a:r>
            <a:r>
              <a:rPr lang="es-CL" sz="2400" b="1" dirty="0"/>
              <a:t/>
            </a:r>
            <a:br>
              <a:rPr lang="es-CL" sz="2400" b="1" dirty="0"/>
            </a:b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12776"/>
            <a:ext cx="3664654" cy="4886205"/>
          </a:xfrm>
          <a:prstGeom prst="rect">
            <a:avLst/>
          </a:prstGeom>
        </p:spPr>
      </p:pic>
    </p:spTree>
    <p:extLst>
      <p:ext uri="{BB962C8B-B14F-4D97-AF65-F5344CB8AC3E}">
        <p14:creationId xmlns:p14="http://schemas.microsoft.com/office/powerpoint/2010/main" val="19898235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132856"/>
            <a:ext cx="7239000" cy="1531552"/>
          </a:xfrm>
        </p:spPr>
        <p:txBody>
          <a:bodyPr>
            <a:noAutofit/>
          </a:bodyPr>
          <a:lstStyle/>
          <a:p>
            <a:r>
              <a:rPr lang="es-ES" sz="4400" dirty="0" smtClean="0"/>
              <a:t>Forme un club o un grupo pequeño de padres y/o educadores para estudiar el libro.</a:t>
            </a:r>
            <a:endParaRPr lang="es-CL" sz="44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764704"/>
            <a:ext cx="7273795" cy="1362075"/>
          </a:xfrm>
        </p:spPr>
        <p:txBody>
          <a:bodyPr>
            <a:normAutofit fontScale="90000"/>
          </a:bodyPr>
          <a:lstStyle/>
          <a:p>
            <a:pPr algn="ctr"/>
            <a:r>
              <a:rPr lang="es-MX" sz="4400" b="1" dirty="0" smtClean="0"/>
              <a:t>5. Fortalezca la recepción del sábado en los hogares adventistas</a:t>
            </a:r>
            <a:r>
              <a:rPr lang="es-CL" sz="2400" b="1" dirty="0"/>
              <a:t/>
            </a:r>
            <a:br>
              <a:rPr lang="es-CL" sz="2400" b="1" dirty="0"/>
            </a:b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2705472"/>
            <a:ext cx="5968398" cy="3974588"/>
          </a:xfrm>
          <a:prstGeom prst="rect">
            <a:avLst/>
          </a:prstGeom>
        </p:spPr>
      </p:pic>
    </p:spTree>
    <p:extLst>
      <p:ext uri="{BB962C8B-B14F-4D97-AF65-F5344CB8AC3E}">
        <p14:creationId xmlns:p14="http://schemas.microsoft.com/office/powerpoint/2010/main" val="14230298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484784"/>
            <a:ext cx="7076256" cy="4187952"/>
          </a:xfrm>
        </p:spPr>
        <p:txBody>
          <a:bodyPr>
            <a:noAutofit/>
          </a:bodyPr>
          <a:lstStyle/>
          <a:p>
            <a:pPr lvl="0" fontAlgn="ctr"/>
            <a:r>
              <a:rPr lang="es-ES" sz="3200" dirty="0" smtClean="0"/>
              <a:t>Invite a toda la iglesia a participar de un culto modelo de recepción de sábado. </a:t>
            </a:r>
          </a:p>
          <a:p>
            <a:pPr lvl="0" fontAlgn="ctr"/>
            <a:endParaRPr lang="es-CL" sz="3200" dirty="0" smtClean="0"/>
          </a:p>
          <a:p>
            <a:r>
              <a:rPr lang="es-ES" sz="3200" dirty="0" smtClean="0"/>
              <a:t>Promueva un debate o dinámica de grupo sobre el capítulo 79 del libro </a:t>
            </a:r>
            <a:r>
              <a:rPr lang="es-ES" sz="3200" i="1" dirty="0" smtClean="0"/>
              <a:t>Conducción del Niño</a:t>
            </a:r>
            <a:r>
              <a:rPr lang="es-ES" sz="3200" dirty="0" smtClean="0"/>
              <a:t> (El Sábado el Día de Delicia).</a:t>
            </a:r>
            <a:endParaRPr lang="es-CL" sz="32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1070526"/>
            <a:ext cx="7273795" cy="1362075"/>
          </a:xfrm>
        </p:spPr>
        <p:txBody>
          <a:bodyPr>
            <a:normAutofit fontScale="90000"/>
          </a:bodyPr>
          <a:lstStyle/>
          <a:p>
            <a:pPr algn="ctr"/>
            <a:r>
              <a:rPr lang="es-MX" sz="4400" b="1" dirty="0" smtClean="0"/>
              <a:t>6. Organice Encuentros </a:t>
            </a:r>
            <a:br>
              <a:rPr lang="es-MX" sz="4400" b="1" dirty="0" smtClean="0"/>
            </a:br>
            <a:r>
              <a:rPr lang="es-MX" sz="4400" b="1" dirty="0" smtClean="0"/>
              <a:t>de Matrimonios</a:t>
            </a:r>
            <a:r>
              <a:rPr lang="es-CL" sz="2400" b="1" dirty="0"/>
              <a:t/>
            </a:r>
            <a:br>
              <a:rPr lang="es-CL" sz="2400" b="1" dirty="0"/>
            </a:b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068960"/>
            <a:ext cx="3307080" cy="3307080"/>
          </a:xfrm>
          <a:prstGeom prst="rect">
            <a:avLst/>
          </a:prstGeom>
        </p:spPr>
      </p:pic>
    </p:spTree>
    <p:extLst>
      <p:ext uri="{BB962C8B-B14F-4D97-AF65-F5344CB8AC3E}">
        <p14:creationId xmlns:p14="http://schemas.microsoft.com/office/powerpoint/2010/main" val="14230298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836712"/>
            <a:ext cx="6777317" cy="4464496"/>
          </a:xfrm>
        </p:spPr>
        <p:txBody>
          <a:bodyPr>
            <a:noAutofit/>
          </a:bodyPr>
          <a:lstStyle/>
          <a:p>
            <a:r>
              <a:rPr lang="es-ES" sz="2800" dirty="0" smtClean="0"/>
              <a:t>Planifique, por lo menos, un encuentro de matrimonios por año (puede ser con todo el distrito), con un blanco de 50% de matrimonios amigos de la Iglesia. </a:t>
            </a:r>
          </a:p>
          <a:p>
            <a:endParaRPr lang="es-ES" sz="2800" dirty="0" smtClean="0"/>
          </a:p>
          <a:p>
            <a:r>
              <a:rPr lang="es-ES" sz="2800" dirty="0" smtClean="0"/>
              <a:t>También haga, una vez al año, un encuentro de matrimonios sin costo, para que también tengan acceso las familias carentes de la iglesia y de la comunidad. Para esto utilice las instalaciones de las Escuelas Adventistas (o públicas) u otros.</a:t>
            </a:r>
            <a:endParaRPr lang="es-CL" sz="28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55576" y="4725144"/>
            <a:ext cx="7273795" cy="1362075"/>
          </a:xfrm>
        </p:spPr>
        <p:txBody>
          <a:bodyPr>
            <a:normAutofit fontScale="90000"/>
          </a:bodyPr>
          <a:lstStyle/>
          <a:p>
            <a:pPr algn="ctr"/>
            <a:r>
              <a:rPr lang="es-MX" sz="4400" b="1" dirty="0" smtClean="0"/>
              <a:t>7. Realice Encuentros RENOVACIÓN Matrimonial con Cristo (RMC)</a:t>
            </a:r>
            <a:r>
              <a:rPr lang="es-CL" sz="2400" b="1" dirty="0"/>
              <a:t/>
            </a:r>
            <a:br>
              <a:rPr lang="es-CL" sz="2400" b="1" dirty="0"/>
            </a:b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444" y="476672"/>
            <a:ext cx="5823843" cy="4181878"/>
          </a:xfrm>
          <a:prstGeom prst="rect">
            <a:avLst/>
          </a:prstGeom>
        </p:spPr>
      </p:pic>
    </p:spTree>
    <p:extLst>
      <p:ext uri="{BB962C8B-B14F-4D97-AF65-F5344CB8AC3E}">
        <p14:creationId xmlns:p14="http://schemas.microsoft.com/office/powerpoint/2010/main" val="14230298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556792"/>
            <a:ext cx="7200800" cy="2448272"/>
          </a:xfrm>
        </p:spPr>
        <p:txBody>
          <a:bodyPr>
            <a:noAutofit/>
          </a:bodyPr>
          <a:lstStyle/>
          <a:p>
            <a:r>
              <a:rPr lang="es-ES" sz="3600" dirty="0" smtClean="0"/>
              <a:t>Usted se puede unir a un grupo de RMC que ya esté en funcionamiento o puede solicitar que un grupo organizado de RMC le ayude a organizar un encuentro de estos en su iglesia.</a:t>
            </a:r>
            <a:endParaRPr lang="es-CL" sz="36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71364" y="2420888"/>
            <a:ext cx="7273795" cy="1362075"/>
          </a:xfrm>
        </p:spPr>
        <p:txBody>
          <a:bodyPr>
            <a:normAutofit fontScale="90000"/>
          </a:bodyPr>
          <a:lstStyle/>
          <a:p>
            <a:pPr algn="ctr"/>
            <a:r>
              <a:rPr lang="es-MX" sz="4400" b="1" dirty="0" smtClean="0"/>
              <a:t>8. Actividades de seguimiento</a:t>
            </a:r>
            <a:r>
              <a:rPr lang="es-CL" sz="2400" b="1" dirty="0"/>
              <a:t/>
            </a:r>
            <a:br>
              <a:rPr lang="es-CL" sz="2400" b="1" dirty="0"/>
            </a:b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spTree>
    <p:extLst>
      <p:ext uri="{BB962C8B-B14F-4D97-AF65-F5344CB8AC3E}">
        <p14:creationId xmlns:p14="http://schemas.microsoft.com/office/powerpoint/2010/main" val="22803728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7992888" cy="5994666"/>
          </a:xfrm>
        </p:spPr>
      </p:pic>
    </p:spTree>
    <p:extLst>
      <p:ext uri="{BB962C8B-B14F-4D97-AF65-F5344CB8AC3E}">
        <p14:creationId xmlns:p14="http://schemas.microsoft.com/office/powerpoint/2010/main" val="39210433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404664"/>
            <a:ext cx="6777317" cy="4680520"/>
          </a:xfrm>
        </p:spPr>
        <p:txBody>
          <a:bodyPr>
            <a:noAutofit/>
          </a:bodyPr>
          <a:lstStyle/>
          <a:p>
            <a:pPr lvl="0" fontAlgn="ctr"/>
            <a:r>
              <a:rPr lang="es-ES" sz="3200" dirty="0" smtClean="0"/>
              <a:t>Como actividad de continuidad para los RMC como para los Encuentros Tradicionales y Encuentros de Padres (Escuela para Padres), involucre a los participantes en alguna de las áreas misioneras, como grupos pequeños. </a:t>
            </a:r>
          </a:p>
          <a:p>
            <a:pPr lvl="0" fontAlgn="ctr"/>
            <a:endParaRPr lang="es-ES" sz="3200" dirty="0"/>
          </a:p>
          <a:p>
            <a:pPr lvl="0" fontAlgn="ctr"/>
            <a:r>
              <a:rPr lang="es-ES" sz="3200" dirty="0" smtClean="0"/>
              <a:t>Para ello, utilice materiales como </a:t>
            </a:r>
            <a:r>
              <a:rPr lang="es-ES" sz="3200" i="1" dirty="0" smtClean="0"/>
              <a:t>El Hogar Adventista</a:t>
            </a:r>
            <a:r>
              <a:rPr lang="es-ES" sz="3200" dirty="0" smtClean="0"/>
              <a:t> u otros. Luego ofrezca estudios bíblicos.</a:t>
            </a:r>
            <a:endParaRPr lang="es-CL" sz="3200"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2636912"/>
            <a:ext cx="2852564" cy="1362075"/>
          </a:xfrm>
        </p:spPr>
        <p:txBody>
          <a:bodyPr>
            <a:normAutofit fontScale="90000"/>
          </a:bodyPr>
          <a:lstStyle/>
          <a:p>
            <a:pPr algn="ctr"/>
            <a:r>
              <a:rPr lang="es-MX" sz="4400" b="1" dirty="0" smtClean="0"/>
              <a:t>9. Semana de la Familia</a:t>
            </a:r>
            <a:r>
              <a:rPr lang="es-CL" sz="2400" b="1" dirty="0"/>
              <a:t/>
            </a:r>
            <a:br>
              <a:rPr lang="es-CL" sz="2400" b="1" dirty="0"/>
            </a:br>
            <a:endParaRPr lang="es-MX" sz="2400" b="1"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441710"/>
            <a:ext cx="4237072" cy="6400683"/>
          </a:xfrm>
          <a:prstGeom prst="rect">
            <a:avLst/>
          </a:prstGeom>
        </p:spPr>
      </p:pic>
    </p:spTree>
    <p:extLst>
      <p:ext uri="{BB962C8B-B14F-4D97-AF65-F5344CB8AC3E}">
        <p14:creationId xmlns:p14="http://schemas.microsoft.com/office/powerpoint/2010/main" val="3749793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080655"/>
            <a:ext cx="7137357" cy="5228665"/>
          </a:xfrm>
        </p:spPr>
        <p:txBody>
          <a:bodyPr>
            <a:normAutofit fontScale="40000" lnSpcReduction="20000"/>
          </a:bodyPr>
          <a:lstStyle/>
          <a:p>
            <a:r>
              <a:rPr lang="es-ES" sz="8600" dirty="0" smtClean="0"/>
              <a:t>Promueva con anticipación la semana, aspirando a involucrar el número más grande posible de familias de la iglesia. </a:t>
            </a:r>
          </a:p>
          <a:p>
            <a:endParaRPr lang="es-ES" sz="8600" dirty="0"/>
          </a:p>
          <a:p>
            <a:r>
              <a:rPr lang="es-ES" sz="8600" dirty="0" smtClean="0"/>
              <a:t>La modalidad puede ser en el templo, como también en Grupos Pequeños, donde los adventistas inviten a sus amigos a sus casas. </a:t>
            </a:r>
            <a:endParaRPr lang="es-CL" sz="24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764704"/>
            <a:ext cx="7273795" cy="1362075"/>
          </a:xfrm>
        </p:spPr>
        <p:txBody>
          <a:bodyPr>
            <a:normAutofit fontScale="90000"/>
          </a:bodyPr>
          <a:lstStyle/>
          <a:p>
            <a:pPr algn="ctr"/>
            <a:r>
              <a:rPr lang="es-MX" sz="4400" b="1" dirty="0" smtClean="0"/>
              <a:t>10. Renovación </a:t>
            </a:r>
            <a:br>
              <a:rPr lang="es-MX" sz="4400" b="1" dirty="0" smtClean="0"/>
            </a:br>
            <a:r>
              <a:rPr lang="es-MX" sz="4400" b="1" dirty="0" smtClean="0"/>
              <a:t>de votos</a:t>
            </a:r>
            <a:br>
              <a:rPr lang="es-MX" sz="4400" b="1" dirty="0" smtClean="0"/>
            </a:b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890" y="2535585"/>
            <a:ext cx="5824382" cy="3832443"/>
          </a:xfrm>
          <a:prstGeom prst="rect">
            <a:avLst/>
          </a:prstGeom>
        </p:spPr>
      </p:pic>
    </p:spTree>
    <p:extLst>
      <p:ext uri="{BB962C8B-B14F-4D97-AF65-F5344CB8AC3E}">
        <p14:creationId xmlns:p14="http://schemas.microsoft.com/office/powerpoint/2010/main" val="17070435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404664"/>
            <a:ext cx="6777317" cy="4392488"/>
          </a:xfrm>
        </p:spPr>
        <p:txBody>
          <a:bodyPr>
            <a:noAutofit/>
          </a:bodyPr>
          <a:lstStyle/>
          <a:p>
            <a:r>
              <a:rPr lang="es-ES" sz="3200" dirty="0" smtClean="0"/>
              <a:t>Una vez por año, reúna a los casados de su iglesia para un programa de renovación de votos. Organice un programa altamente espiritual, mostrando que el mismo Dios que presenció los votos es el que nos da poder para cumplirlos. </a:t>
            </a:r>
          </a:p>
          <a:p>
            <a:endParaRPr lang="es-ES" sz="3200" dirty="0" smtClean="0"/>
          </a:p>
          <a:p>
            <a:r>
              <a:rPr lang="es-ES" sz="3200" dirty="0" smtClean="0"/>
              <a:t>Usted puede hacer la renovación de votos como parte del programa de encuentro de matrimonios.</a:t>
            </a:r>
            <a:endParaRPr lang="es-CL" sz="32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55576" y="620688"/>
            <a:ext cx="7273795" cy="1362075"/>
          </a:xfrm>
        </p:spPr>
        <p:txBody>
          <a:bodyPr>
            <a:normAutofit/>
          </a:bodyPr>
          <a:lstStyle/>
          <a:p>
            <a:pPr algn="ctr"/>
            <a:r>
              <a:rPr lang="es-MX" sz="4400" b="1" dirty="0" smtClean="0"/>
              <a:t>11. Escuelas para Padres</a:t>
            </a: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890" y="2122303"/>
            <a:ext cx="6522640" cy="4331033"/>
          </a:xfrm>
          <a:prstGeom prst="rect">
            <a:avLst/>
          </a:prstGeom>
        </p:spPr>
      </p:pic>
    </p:spTree>
    <p:extLst>
      <p:ext uri="{BB962C8B-B14F-4D97-AF65-F5344CB8AC3E}">
        <p14:creationId xmlns:p14="http://schemas.microsoft.com/office/powerpoint/2010/main" val="17070435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692696"/>
            <a:ext cx="6777317" cy="3508977"/>
          </a:xfrm>
        </p:spPr>
        <p:txBody>
          <a:bodyPr>
            <a:noAutofit/>
          </a:bodyPr>
          <a:lstStyle/>
          <a:p>
            <a:r>
              <a:rPr lang="es-ES" sz="2800" dirty="0" smtClean="0"/>
              <a:t>En conjunto con los Ministerios de la Mujer y Educación Adventista , forme un programa de “Encuentro para Padres” con reuniones regulares. Haga un cronograma anual y divulgue. </a:t>
            </a:r>
          </a:p>
          <a:p>
            <a:endParaRPr lang="es-ES" sz="2800" dirty="0"/>
          </a:p>
          <a:p>
            <a:r>
              <a:rPr lang="es-ES" sz="2800" dirty="0" smtClean="0"/>
              <a:t>Se pueden utilizar opciones como [1] material sugerente de la DSA para los Encuentros de Padres, [2] invitar a seminaristas especializados y/o [3] utilizar libros y materiales adecuados para habilitar a los padres a educar a sus hijos.</a:t>
            </a:r>
            <a:endParaRPr lang="es-CL" sz="28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764704"/>
            <a:ext cx="7273795" cy="1362075"/>
          </a:xfrm>
        </p:spPr>
        <p:txBody>
          <a:bodyPr>
            <a:normAutofit fontScale="90000"/>
          </a:bodyPr>
          <a:lstStyle/>
          <a:p>
            <a:pPr algn="ctr"/>
            <a:r>
              <a:rPr lang="es-MX" sz="4400" b="1" dirty="0" smtClean="0"/>
              <a:t>12. Realice Seminarios de Finanzas Familiares</a:t>
            </a:r>
            <a:br>
              <a:rPr lang="es-MX" sz="4400" b="1" dirty="0" smtClean="0"/>
            </a:br>
            <a:r>
              <a:rPr lang="es-MX" sz="4400" b="1" dirty="0" smtClean="0"/>
              <a:t> </a:t>
            </a:r>
            <a:r>
              <a:rPr lang="es-MX" sz="2700" b="1" dirty="0" smtClean="0"/>
              <a:t>(ver libro Administración Eficaz de Elena White)</a:t>
            </a:r>
            <a:endParaRPr lang="es-MX" sz="16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546" y="3068959"/>
            <a:ext cx="5310702" cy="3615319"/>
          </a:xfrm>
          <a:prstGeom prst="rect">
            <a:avLst/>
          </a:prstGeom>
        </p:spPr>
      </p:pic>
    </p:spTree>
    <p:extLst>
      <p:ext uri="{BB962C8B-B14F-4D97-AF65-F5344CB8AC3E}">
        <p14:creationId xmlns:p14="http://schemas.microsoft.com/office/powerpoint/2010/main" val="29906340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0083377"/>
              </p:ext>
            </p:extLst>
          </p:nvPr>
        </p:nvGraphicFramePr>
        <p:xfrm>
          <a:off x="323528" y="1196752"/>
          <a:ext cx="7715204" cy="486225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28801"/>
                <a:gridCol w="1928801"/>
                <a:gridCol w="1928801"/>
                <a:gridCol w="1928801"/>
              </a:tblGrid>
              <a:tr h="537742">
                <a:tc>
                  <a:txBody>
                    <a:bodyPr/>
                    <a:lstStyle/>
                    <a:p>
                      <a:pPr algn="ctr">
                        <a:lnSpc>
                          <a:spcPct val="115000"/>
                        </a:lnSpc>
                        <a:spcAft>
                          <a:spcPts val="0"/>
                        </a:spcAft>
                      </a:pPr>
                      <a:r>
                        <a:rPr lang="es-CL" sz="1800" b="1" dirty="0" smtClean="0">
                          <a:latin typeface="Calibri"/>
                          <a:ea typeface="Calibri"/>
                          <a:cs typeface="Times New Roman"/>
                        </a:rPr>
                        <a:t>INGRESOS</a:t>
                      </a:r>
                      <a:endParaRPr lang="es-CL" sz="1800" dirty="0">
                        <a:latin typeface="Calibri"/>
                        <a:ea typeface="Calibri"/>
                        <a:cs typeface="Times New Roman"/>
                      </a:endParaRPr>
                    </a:p>
                  </a:txBody>
                  <a:tcPr marL="68580" marR="68580" marT="0" marB="0"/>
                </a:tc>
                <a:tc>
                  <a:txBody>
                    <a:bodyPr/>
                    <a:lstStyle/>
                    <a:p>
                      <a:pPr algn="ctr">
                        <a:lnSpc>
                          <a:spcPct val="115000"/>
                        </a:lnSpc>
                        <a:spcAft>
                          <a:spcPts val="0"/>
                        </a:spcAft>
                      </a:pPr>
                      <a:r>
                        <a:rPr lang="es-CL" sz="1800" b="1" dirty="0" smtClean="0">
                          <a:latin typeface="Calibri"/>
                          <a:ea typeface="Calibri"/>
                          <a:cs typeface="Times New Roman"/>
                        </a:rPr>
                        <a:t>GASTOS</a:t>
                      </a:r>
                      <a:r>
                        <a:rPr lang="es-CL" sz="1800" b="1" baseline="0" dirty="0" smtClean="0">
                          <a:latin typeface="Calibri"/>
                          <a:ea typeface="Calibri"/>
                          <a:cs typeface="Times New Roman"/>
                        </a:rPr>
                        <a:t> </a:t>
                      </a:r>
                      <a:r>
                        <a:rPr lang="es-CL" sz="1800" b="1" dirty="0" smtClean="0">
                          <a:latin typeface="Calibri"/>
                          <a:ea typeface="Calibri"/>
                          <a:cs typeface="Times New Roman"/>
                        </a:rPr>
                        <a:t>MENSUALES</a:t>
                      </a:r>
                      <a:endParaRPr lang="es-CL" sz="1800" dirty="0">
                        <a:latin typeface="Calibri"/>
                        <a:ea typeface="Calibri"/>
                        <a:cs typeface="Times New Roman"/>
                      </a:endParaRPr>
                    </a:p>
                  </a:txBody>
                  <a:tcPr marL="68580" marR="68580" marT="0" marB="0"/>
                </a:tc>
                <a:tc>
                  <a:txBody>
                    <a:bodyPr/>
                    <a:lstStyle/>
                    <a:p>
                      <a:pPr algn="ctr">
                        <a:lnSpc>
                          <a:spcPct val="115000"/>
                        </a:lnSpc>
                        <a:spcAft>
                          <a:spcPts val="0"/>
                        </a:spcAft>
                      </a:pPr>
                      <a:r>
                        <a:rPr lang="es-CL" sz="1800" dirty="0" smtClean="0">
                          <a:latin typeface="Calibri"/>
                          <a:ea typeface="Calibri"/>
                          <a:cs typeface="Times New Roman"/>
                        </a:rPr>
                        <a:t>MONTO APROXIMADO</a:t>
                      </a:r>
                      <a:endParaRPr lang="es-CL" sz="1800" dirty="0">
                        <a:latin typeface="Calibri"/>
                        <a:ea typeface="Calibri"/>
                        <a:cs typeface="Times New Roman"/>
                      </a:endParaRPr>
                    </a:p>
                  </a:txBody>
                  <a:tcPr marL="68580" marR="68580" marT="0" marB="0"/>
                </a:tc>
                <a:tc>
                  <a:txBody>
                    <a:bodyPr/>
                    <a:lstStyle/>
                    <a:p>
                      <a:pPr algn="ctr">
                        <a:lnSpc>
                          <a:spcPct val="115000"/>
                        </a:lnSpc>
                        <a:spcAft>
                          <a:spcPts val="0"/>
                        </a:spcAft>
                      </a:pPr>
                      <a:r>
                        <a:rPr lang="es-CL" sz="1800" b="1">
                          <a:latin typeface="Calibri"/>
                          <a:ea typeface="Calibri"/>
                          <a:cs typeface="Times New Roman"/>
                        </a:rPr>
                        <a:t>FECHA VENCIMIENTO</a:t>
                      </a:r>
                      <a:endParaRPr lang="es-CL" sz="1800">
                        <a:latin typeface="Calibri"/>
                        <a:ea typeface="Calibri"/>
                        <a:cs typeface="Times New Roman"/>
                      </a:endParaRPr>
                    </a:p>
                  </a:txBody>
                  <a:tcPr marL="68580" marR="68580" marT="0" marB="0"/>
                </a:tc>
              </a:tr>
              <a:tr h="323710">
                <a:tc>
                  <a:txBody>
                    <a:bodyPr/>
                    <a:lstStyle/>
                    <a:p>
                      <a:pPr>
                        <a:lnSpc>
                          <a:spcPct val="115000"/>
                        </a:lnSpc>
                        <a:spcAft>
                          <a:spcPts val="0"/>
                        </a:spcAft>
                      </a:pPr>
                      <a:endParaRPr lang="es-CL" sz="1800" dirty="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Diezmo</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r>
              <a:tr h="325634">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Pacto</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Día 20</a:t>
                      </a:r>
                    </a:p>
                  </a:txBody>
                  <a:tcPr marL="68580" marR="68580" marT="0" marB="0"/>
                </a:tc>
              </a:tr>
              <a:tr h="325634">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Dividendo</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Día 10</a:t>
                      </a:r>
                    </a:p>
                  </a:txBody>
                  <a:tcPr marL="68580" marR="68580" marT="0" marB="0"/>
                </a:tc>
              </a:tr>
              <a:tr h="325634">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Energía Eléctrica</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Día 21</a:t>
                      </a:r>
                    </a:p>
                  </a:txBody>
                  <a:tcPr marL="68580" marR="68580" marT="0" marB="0"/>
                </a:tc>
              </a:tr>
              <a:tr h="325634">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Agua</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Día 10 </a:t>
                      </a:r>
                    </a:p>
                  </a:txBody>
                  <a:tcPr marL="68580" marR="68580" marT="0" marB="0"/>
                </a:tc>
              </a:tr>
              <a:tr h="325634">
                <a:tc>
                  <a:txBody>
                    <a:bodyPr/>
                    <a:lstStyle/>
                    <a:p>
                      <a:pPr>
                        <a:lnSpc>
                          <a:spcPct val="115000"/>
                        </a:lnSpc>
                        <a:spcAft>
                          <a:spcPts val="0"/>
                        </a:spcAft>
                      </a:pPr>
                      <a:endParaRPr lang="es-CL" sz="1800" dirty="0">
                        <a:latin typeface="Calibri"/>
                        <a:ea typeface="Calibri"/>
                        <a:cs typeface="Times New Roman"/>
                      </a:endParaRPr>
                    </a:p>
                  </a:txBody>
                  <a:tcPr marL="68580" marR="68580" marT="0" marB="0"/>
                </a:tc>
                <a:tc>
                  <a:txBody>
                    <a:bodyPr/>
                    <a:lstStyle/>
                    <a:p>
                      <a:pPr>
                        <a:lnSpc>
                          <a:spcPct val="115000"/>
                        </a:lnSpc>
                        <a:spcAft>
                          <a:spcPts val="0"/>
                        </a:spcAft>
                      </a:pPr>
                      <a:r>
                        <a:rPr lang="es-CL" sz="1800" dirty="0" smtClean="0">
                          <a:latin typeface="Calibri"/>
                          <a:ea typeface="Calibri"/>
                          <a:cs typeface="Times New Roman"/>
                        </a:rPr>
                        <a:t>Ahorro</a:t>
                      </a:r>
                      <a:endParaRPr lang="es-CL" sz="1800" dirty="0">
                        <a:latin typeface="Calibri"/>
                        <a:ea typeface="Calibri"/>
                        <a:cs typeface="Times New Roman"/>
                      </a:endParaRP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Día 14</a:t>
                      </a:r>
                    </a:p>
                  </a:txBody>
                  <a:tcPr marL="68580" marR="68580" marT="0" marB="0"/>
                </a:tc>
              </a:tr>
              <a:tr h="325634">
                <a:tc>
                  <a:txBody>
                    <a:bodyPr/>
                    <a:lstStyle/>
                    <a:p>
                      <a:pPr>
                        <a:lnSpc>
                          <a:spcPct val="115000"/>
                        </a:lnSpc>
                        <a:spcAft>
                          <a:spcPts val="0"/>
                        </a:spcAft>
                      </a:pPr>
                      <a:endParaRPr lang="es-CL" sz="1800" dirty="0">
                        <a:latin typeface="Calibri"/>
                        <a:ea typeface="Calibri"/>
                        <a:cs typeface="Times New Roman"/>
                      </a:endParaRPr>
                    </a:p>
                  </a:txBody>
                  <a:tcPr marL="68580" marR="68580" marT="0" marB="0"/>
                </a:tc>
                <a:tc>
                  <a:txBody>
                    <a:bodyPr/>
                    <a:lstStyle/>
                    <a:p>
                      <a:pPr>
                        <a:lnSpc>
                          <a:spcPct val="115000"/>
                        </a:lnSpc>
                        <a:spcAft>
                          <a:spcPts val="0"/>
                        </a:spcAft>
                      </a:pPr>
                      <a:r>
                        <a:rPr lang="es-CL" sz="1800" dirty="0">
                          <a:latin typeface="Calibri"/>
                          <a:ea typeface="Calibri"/>
                          <a:cs typeface="Times New Roman"/>
                        </a:rPr>
                        <a:t>Celular</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Día 04</a:t>
                      </a:r>
                    </a:p>
                  </a:txBody>
                  <a:tcPr marL="68580" marR="68580" marT="0" marB="0"/>
                </a:tc>
              </a:tr>
              <a:tr h="325634">
                <a:tc>
                  <a:txBody>
                    <a:bodyPr/>
                    <a:lstStyle/>
                    <a:p>
                      <a:pPr>
                        <a:lnSpc>
                          <a:spcPct val="115000"/>
                        </a:lnSpc>
                        <a:spcAft>
                          <a:spcPts val="0"/>
                        </a:spcAft>
                      </a:pPr>
                      <a:endParaRPr lang="es-CL" sz="1800" dirty="0">
                        <a:latin typeface="Calibri"/>
                        <a:ea typeface="Calibri"/>
                        <a:cs typeface="Times New Roman"/>
                      </a:endParaRPr>
                    </a:p>
                  </a:txBody>
                  <a:tcPr marL="68580" marR="68580" marT="0" marB="0"/>
                </a:tc>
                <a:tc>
                  <a:txBody>
                    <a:bodyPr/>
                    <a:lstStyle/>
                    <a:p>
                      <a:pPr>
                        <a:lnSpc>
                          <a:spcPct val="115000"/>
                        </a:lnSpc>
                        <a:spcAft>
                          <a:spcPts val="0"/>
                        </a:spcAft>
                      </a:pPr>
                      <a:r>
                        <a:rPr lang="es-CL" sz="1800" dirty="0">
                          <a:latin typeface="Calibri"/>
                          <a:ea typeface="Calibri"/>
                          <a:cs typeface="Times New Roman"/>
                        </a:rPr>
                        <a:t>Tiendas</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Día 15</a:t>
                      </a:r>
                    </a:p>
                  </a:txBody>
                  <a:tcPr marL="68580" marR="68580" marT="0" marB="0"/>
                </a:tc>
              </a:tr>
              <a:tr h="325634">
                <a:tc>
                  <a:txBody>
                    <a:bodyPr/>
                    <a:lstStyle/>
                    <a:p>
                      <a:pPr>
                        <a:lnSpc>
                          <a:spcPct val="115000"/>
                        </a:lnSpc>
                        <a:spcAft>
                          <a:spcPts val="0"/>
                        </a:spcAft>
                      </a:pPr>
                      <a:endParaRPr lang="es-CL" sz="1800" dirty="0">
                        <a:latin typeface="Calibri"/>
                        <a:ea typeface="Calibri"/>
                        <a:cs typeface="Times New Roman"/>
                      </a:endParaRPr>
                    </a:p>
                  </a:txBody>
                  <a:tcPr marL="68580" marR="68580" marT="0" marB="0"/>
                </a:tc>
                <a:tc>
                  <a:txBody>
                    <a:bodyPr/>
                    <a:lstStyle/>
                    <a:p>
                      <a:pPr>
                        <a:lnSpc>
                          <a:spcPct val="115000"/>
                        </a:lnSpc>
                        <a:spcAft>
                          <a:spcPts val="0"/>
                        </a:spcAft>
                      </a:pPr>
                      <a:r>
                        <a:rPr lang="es-CL" sz="1800" dirty="0">
                          <a:latin typeface="Calibri"/>
                          <a:ea typeface="Calibri"/>
                          <a:cs typeface="Times New Roman"/>
                        </a:rPr>
                        <a:t>Universidad</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a:latin typeface="Calibri"/>
                          <a:ea typeface="Calibri"/>
                          <a:cs typeface="Times New Roman"/>
                        </a:rPr>
                        <a:t>Día 10 (mar-dic)</a:t>
                      </a:r>
                    </a:p>
                  </a:txBody>
                  <a:tcPr marL="68580" marR="68580" marT="0" marB="0"/>
                </a:tc>
              </a:tr>
              <a:tr h="325634">
                <a:tc>
                  <a:txBody>
                    <a:bodyPr/>
                    <a:lstStyle/>
                    <a:p>
                      <a:pPr>
                        <a:lnSpc>
                          <a:spcPct val="115000"/>
                        </a:lnSpc>
                        <a:spcAft>
                          <a:spcPts val="0"/>
                        </a:spcAft>
                      </a:pPr>
                      <a:endParaRPr lang="es-CL" sz="1800" dirty="0">
                        <a:latin typeface="Calibri"/>
                        <a:ea typeface="Calibri"/>
                        <a:cs typeface="Times New Roman"/>
                      </a:endParaRPr>
                    </a:p>
                  </a:txBody>
                  <a:tcPr marL="68580" marR="68580" marT="0" marB="0"/>
                </a:tc>
                <a:tc>
                  <a:txBody>
                    <a:bodyPr/>
                    <a:lstStyle/>
                    <a:p>
                      <a:pPr>
                        <a:lnSpc>
                          <a:spcPct val="115000"/>
                        </a:lnSpc>
                        <a:spcAft>
                          <a:spcPts val="0"/>
                        </a:spcAft>
                      </a:pPr>
                      <a:r>
                        <a:rPr lang="es-CL" sz="1800" dirty="0">
                          <a:latin typeface="Calibri"/>
                          <a:ea typeface="Calibri"/>
                          <a:cs typeface="Times New Roman"/>
                        </a:rPr>
                        <a:t>Colegio</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r>
              <a:tr h="325634">
                <a:tc>
                  <a:txBody>
                    <a:bodyPr/>
                    <a:lstStyle/>
                    <a:p>
                      <a:pPr>
                        <a:lnSpc>
                          <a:spcPct val="115000"/>
                        </a:lnSpc>
                        <a:spcAft>
                          <a:spcPts val="0"/>
                        </a:spcAft>
                      </a:pPr>
                      <a:endParaRPr lang="es-CL" sz="1800" dirty="0">
                        <a:latin typeface="Calibri"/>
                        <a:ea typeface="Calibri"/>
                        <a:cs typeface="Times New Roman"/>
                      </a:endParaRPr>
                    </a:p>
                  </a:txBody>
                  <a:tcPr marL="68580" marR="68580" marT="0" marB="0"/>
                </a:tc>
                <a:tc>
                  <a:txBody>
                    <a:bodyPr/>
                    <a:lstStyle/>
                    <a:p>
                      <a:pPr>
                        <a:lnSpc>
                          <a:spcPct val="115000"/>
                        </a:lnSpc>
                        <a:spcAft>
                          <a:spcPts val="0"/>
                        </a:spcAft>
                      </a:pPr>
                      <a:r>
                        <a:rPr lang="es-CL" sz="1800" dirty="0">
                          <a:latin typeface="Calibri"/>
                          <a:ea typeface="Calibri"/>
                          <a:cs typeface="Times New Roman"/>
                        </a:rPr>
                        <a:t>Supermercado</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r>
              <a:tr h="325634">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r>
                        <a:rPr lang="es-CL" sz="1800" dirty="0">
                          <a:latin typeface="Calibri"/>
                          <a:ea typeface="Calibri"/>
                          <a:cs typeface="Times New Roman"/>
                        </a:rPr>
                        <a:t>Gas</a:t>
                      </a: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c>
                  <a:txBody>
                    <a:bodyPr/>
                    <a:lstStyle/>
                    <a:p>
                      <a:pPr>
                        <a:lnSpc>
                          <a:spcPct val="115000"/>
                        </a:lnSpc>
                        <a:spcAft>
                          <a:spcPts val="0"/>
                        </a:spcAft>
                      </a:pPr>
                      <a:endParaRPr lang="es-CL" sz="1800">
                        <a:latin typeface="Calibri"/>
                        <a:ea typeface="Calibri"/>
                        <a:cs typeface="Times New Roman"/>
                      </a:endParaRPr>
                    </a:p>
                  </a:txBody>
                  <a:tcPr marL="68580" marR="68580" marT="0" marB="0"/>
                </a:tc>
              </a:tr>
              <a:tr h="325634">
                <a:tc>
                  <a:txBody>
                    <a:bodyPr/>
                    <a:lstStyle/>
                    <a:p>
                      <a:pPr>
                        <a:lnSpc>
                          <a:spcPct val="115000"/>
                        </a:lnSpc>
                        <a:spcAft>
                          <a:spcPts val="0"/>
                        </a:spcAft>
                      </a:pPr>
                      <a:r>
                        <a:rPr lang="es-CL" sz="1800" dirty="0" smtClean="0">
                          <a:latin typeface="Calibri"/>
                          <a:ea typeface="Calibri"/>
                          <a:cs typeface="Times New Roman"/>
                        </a:rPr>
                        <a:t>TOTAL INGRESOS</a:t>
                      </a:r>
                      <a:endParaRPr lang="es-CL" sz="1800" dirty="0">
                        <a:latin typeface="Calibri"/>
                        <a:ea typeface="Calibri"/>
                        <a:cs typeface="Times New Roman"/>
                      </a:endParaRPr>
                    </a:p>
                  </a:txBody>
                  <a:tcPr marL="68580" marR="68580" marT="0" marB="0"/>
                </a:tc>
                <a:tc>
                  <a:txBody>
                    <a:bodyPr/>
                    <a:lstStyle/>
                    <a:p>
                      <a:pPr>
                        <a:lnSpc>
                          <a:spcPct val="115000"/>
                        </a:lnSpc>
                        <a:spcAft>
                          <a:spcPts val="0"/>
                        </a:spcAft>
                      </a:pPr>
                      <a:r>
                        <a:rPr lang="es-CL" sz="1800" dirty="0" smtClean="0">
                          <a:latin typeface="Calibri"/>
                          <a:ea typeface="Calibri"/>
                          <a:cs typeface="Times New Roman"/>
                        </a:rPr>
                        <a:t>TOTAL SALIDAS</a:t>
                      </a:r>
                      <a:endParaRPr lang="es-CL" sz="1800" dirty="0">
                        <a:latin typeface="Calibri"/>
                        <a:ea typeface="Calibri"/>
                        <a:cs typeface="Times New Roman"/>
                      </a:endParaRPr>
                    </a:p>
                  </a:txBody>
                  <a:tcPr marL="68580" marR="68580" marT="0" marB="0"/>
                </a:tc>
                <a:tc>
                  <a:txBody>
                    <a:bodyPr/>
                    <a:lstStyle/>
                    <a:p>
                      <a:pPr>
                        <a:lnSpc>
                          <a:spcPct val="115000"/>
                        </a:lnSpc>
                        <a:spcAft>
                          <a:spcPts val="0"/>
                        </a:spcAft>
                      </a:pPr>
                      <a:endParaRPr lang="es-CL" sz="1800" dirty="0">
                        <a:latin typeface="Calibri"/>
                        <a:ea typeface="Calibri"/>
                        <a:cs typeface="Times New Roman"/>
                      </a:endParaRPr>
                    </a:p>
                  </a:txBody>
                  <a:tcPr marL="68580" marR="68580" marT="0" marB="0"/>
                </a:tc>
                <a:tc>
                  <a:txBody>
                    <a:bodyPr/>
                    <a:lstStyle/>
                    <a:p>
                      <a:pPr>
                        <a:lnSpc>
                          <a:spcPct val="115000"/>
                        </a:lnSpc>
                        <a:spcAft>
                          <a:spcPts val="0"/>
                        </a:spcAft>
                      </a:pPr>
                      <a:endParaRPr lang="es-CL" sz="1800" dirty="0">
                        <a:latin typeface="Calibri"/>
                        <a:ea typeface="Calibri"/>
                        <a:cs typeface="Times New Roman"/>
                      </a:endParaRPr>
                    </a:p>
                  </a:txBody>
                  <a:tcPr marL="68580" marR="68580"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692696"/>
            <a:ext cx="7273795" cy="1362075"/>
          </a:xfrm>
        </p:spPr>
        <p:txBody>
          <a:bodyPr>
            <a:normAutofit/>
          </a:bodyPr>
          <a:lstStyle/>
          <a:p>
            <a:pPr algn="ctr"/>
            <a:r>
              <a:rPr lang="es-MX" sz="4400" b="1" dirty="0" smtClean="0"/>
              <a:t>13. Escuelas para Novios</a:t>
            </a:r>
            <a:endParaRPr lang="es-MX" sz="16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420888"/>
            <a:ext cx="4104456" cy="4207067"/>
          </a:xfrm>
          <a:prstGeom prst="rect">
            <a:avLst/>
          </a:prstGeom>
        </p:spPr>
      </p:pic>
    </p:spTree>
    <p:extLst>
      <p:ext uri="{BB962C8B-B14F-4D97-AF65-F5344CB8AC3E}">
        <p14:creationId xmlns:p14="http://schemas.microsoft.com/office/powerpoint/2010/main" val="21275667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15816" y="1629657"/>
            <a:ext cx="5760640" cy="3515376"/>
          </a:xfrm>
        </p:spPr>
        <p:txBody>
          <a:bodyPr>
            <a:noAutofit/>
          </a:bodyPr>
          <a:lstStyle/>
          <a:p>
            <a:r>
              <a:rPr lang="es-CL"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  ideas para trabajar en la iglesia</a:t>
            </a:r>
            <a:endParaRPr lang="es-CL" sz="8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Imagen 3"/>
          <p:cNvPicPr>
            <a:picLocks noChangeAspect="1"/>
          </p:cNvPicPr>
          <p:nvPr/>
        </p:nvPicPr>
        <p:blipFill>
          <a:blip r:embed="rId2"/>
          <a:stretch>
            <a:fillRect/>
          </a:stretch>
        </p:blipFill>
        <p:spPr>
          <a:xfrm>
            <a:off x="251520" y="1772816"/>
            <a:ext cx="2146013" cy="2931362"/>
          </a:xfrm>
          <a:prstGeom prst="rect">
            <a:avLst/>
          </a:prstGeom>
        </p:spPr>
      </p:pic>
    </p:spTree>
    <p:extLst>
      <p:ext uri="{BB962C8B-B14F-4D97-AF65-F5344CB8AC3E}">
        <p14:creationId xmlns:p14="http://schemas.microsoft.com/office/powerpoint/2010/main" val="4940550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7344816" cy="4187952"/>
          </a:xfrm>
        </p:spPr>
        <p:txBody>
          <a:bodyPr>
            <a:noAutofit/>
          </a:bodyPr>
          <a:lstStyle/>
          <a:p>
            <a:r>
              <a:rPr lang="es-ES" sz="3200" dirty="0" smtClean="0"/>
              <a:t>Con la colaboración del pastor, ayude a organizar el curso de novios en su iglesia o en conjunto con el distrito. </a:t>
            </a:r>
          </a:p>
          <a:p>
            <a:pPr marL="68580" indent="0">
              <a:buNone/>
            </a:pPr>
            <a:endParaRPr lang="es-ES" sz="3200" dirty="0"/>
          </a:p>
          <a:p>
            <a:r>
              <a:rPr lang="es-ES" sz="3200" dirty="0" smtClean="0"/>
              <a:t>Planifique una o dos fechas del año para atender a todos los novios de su distrito. Tal vez sea conveniente reunir dos o tres distritos cercanos para esta actividad.</a:t>
            </a:r>
            <a:endParaRPr lang="es-CL" sz="32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5373216"/>
            <a:ext cx="7273795" cy="1362075"/>
          </a:xfrm>
        </p:spPr>
        <p:txBody>
          <a:bodyPr>
            <a:normAutofit/>
          </a:bodyPr>
          <a:lstStyle/>
          <a:p>
            <a:pPr algn="ctr"/>
            <a:r>
              <a:rPr lang="es-MX" sz="4400" b="1" dirty="0" smtClean="0"/>
              <a:t>14. Familias apadrinando familias</a:t>
            </a:r>
            <a:endParaRPr lang="es-MX" sz="16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548680"/>
            <a:ext cx="6120680" cy="4804734"/>
          </a:xfrm>
          <a:prstGeom prst="rect">
            <a:avLst/>
          </a:prstGeom>
        </p:spPr>
      </p:pic>
    </p:spTree>
    <p:extLst>
      <p:ext uri="{BB962C8B-B14F-4D97-AF65-F5344CB8AC3E}">
        <p14:creationId xmlns:p14="http://schemas.microsoft.com/office/powerpoint/2010/main" val="21275667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008" y="116632"/>
            <a:ext cx="8244408" cy="5040560"/>
          </a:xfrm>
        </p:spPr>
        <p:txBody>
          <a:bodyPr>
            <a:noAutofit/>
          </a:bodyPr>
          <a:lstStyle/>
          <a:p>
            <a:r>
              <a:rPr lang="es-ES" sz="2400" dirty="0" smtClean="0"/>
              <a:t>Organice la adopción de familias recién bautizadas por familias más antiguas, una lista de turnos para invitaciones a almorzar o a cenar para la recepción de sábado en los hogares de las diferentes familias de la iglesia.</a:t>
            </a:r>
          </a:p>
          <a:p>
            <a:endParaRPr lang="es-ES" sz="2400" dirty="0"/>
          </a:p>
          <a:p>
            <a:r>
              <a:rPr lang="es-ES" sz="2400" dirty="0" smtClean="0"/>
              <a:t> En ocasiones especiales como navidad, año nuevo, semana santa, etc. también se debe recordar la familia adoptada. </a:t>
            </a:r>
          </a:p>
          <a:p>
            <a:endParaRPr lang="es-ES" sz="2400" dirty="0"/>
          </a:p>
          <a:p>
            <a:r>
              <a:rPr lang="es-ES" sz="2400" dirty="0" smtClean="0"/>
              <a:t>Si la familia es necesitada, se le puede ayudar con una cesta básica. Involucre a las familias de la iglesia en una de las áreas de la Misión: grupos pequeños, oración intercesora, duplas misioneras, estudios bíblicos y reuniones de las clases bíblicas, programas especiales enfocándose en los cónyuges no adventistas, por ejemplo el programa de RMC.</a:t>
            </a:r>
            <a:endParaRPr lang="es-CL" sz="24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5492894"/>
            <a:ext cx="7273795" cy="1362075"/>
          </a:xfrm>
        </p:spPr>
        <p:txBody>
          <a:bodyPr>
            <a:normAutofit/>
          </a:bodyPr>
          <a:lstStyle/>
          <a:p>
            <a:pPr algn="ctr"/>
            <a:r>
              <a:rPr lang="es-MX" sz="4400" b="1" dirty="0" smtClean="0"/>
              <a:t>15. Actividades </a:t>
            </a:r>
            <a:br>
              <a:rPr lang="es-MX" sz="4400" b="1" dirty="0" smtClean="0"/>
            </a:br>
            <a:r>
              <a:rPr lang="es-MX" sz="4400" b="1" dirty="0" smtClean="0"/>
              <a:t>sociales</a:t>
            </a:r>
            <a:endParaRPr lang="es-MX" sz="1600" b="1" dirty="0"/>
          </a:p>
        </p:txBody>
      </p:sp>
      <p:sp>
        <p:nvSpPr>
          <p:cNvPr id="6" name="5 Marcador de texto"/>
          <p:cNvSpPr>
            <a:spLocks noGrp="1"/>
          </p:cNvSpPr>
          <p:nvPr>
            <p:ph type="body" idx="1"/>
          </p:nvPr>
        </p:nvSpPr>
        <p:spPr/>
        <p:txBody>
          <a:bodyPr/>
          <a:lstStyle/>
          <a:p>
            <a:endParaRPr lang="es-MX"/>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76672"/>
            <a:ext cx="6523853" cy="4890899"/>
          </a:xfrm>
          <a:prstGeom prst="rect">
            <a:avLst/>
          </a:prstGeom>
        </p:spPr>
      </p:pic>
    </p:spTree>
    <p:extLst>
      <p:ext uri="{BB962C8B-B14F-4D97-AF65-F5344CB8AC3E}">
        <p14:creationId xmlns:p14="http://schemas.microsoft.com/office/powerpoint/2010/main" val="21275667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3600" dirty="0" smtClean="0"/>
              <a:t>Siempre enfatice el crecimiento espiritual: campamento de familias, almuerzos en conjunto, paseos con las familias, día recreativo y deportivo, visitas de cordialidad</a:t>
            </a:r>
            <a:endParaRPr lang="es-CL" sz="36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55576" y="499026"/>
            <a:ext cx="7273795" cy="1362075"/>
          </a:xfrm>
        </p:spPr>
        <p:txBody>
          <a:bodyPr>
            <a:normAutofit/>
          </a:bodyPr>
          <a:lstStyle/>
          <a:p>
            <a:pPr algn="ctr"/>
            <a:r>
              <a:rPr lang="es-MX" sz="4400" b="1" dirty="0" smtClean="0"/>
              <a:t>16. Registro de las familias</a:t>
            </a:r>
            <a:endParaRPr lang="es-MX" sz="1600" b="1" dirty="0"/>
          </a:p>
        </p:txBody>
      </p:sp>
      <p:sp>
        <p:nvSpPr>
          <p:cNvPr id="6" name="5 Marcador de texto"/>
          <p:cNvSpPr>
            <a:spLocks noGrp="1"/>
          </p:cNvSpPr>
          <p:nvPr>
            <p:ph type="body" idx="1"/>
          </p:nvPr>
        </p:nvSpPr>
        <p:spPr/>
        <p:txBody>
          <a:bodyPr/>
          <a:lstStyle/>
          <a:p>
            <a:endParaRPr lang="es-MX"/>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890" y="1804916"/>
            <a:ext cx="6543114" cy="4926580"/>
          </a:xfrm>
          <a:prstGeom prst="rect">
            <a:avLst/>
          </a:prstGeom>
        </p:spPr>
      </p:pic>
    </p:spTree>
    <p:extLst>
      <p:ext uri="{BB962C8B-B14F-4D97-AF65-F5344CB8AC3E}">
        <p14:creationId xmlns:p14="http://schemas.microsoft.com/office/powerpoint/2010/main" val="21275667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548680"/>
            <a:ext cx="6777317" cy="4707885"/>
          </a:xfrm>
        </p:spPr>
        <p:txBody>
          <a:bodyPr>
            <a:noAutofit/>
          </a:bodyPr>
          <a:lstStyle/>
          <a:p>
            <a:r>
              <a:rPr lang="es-ES" sz="2800" dirty="0" smtClean="0"/>
              <a:t>Confeccione un listado de las familias de la iglesia </a:t>
            </a:r>
            <a:r>
              <a:rPr lang="es-ES" sz="2800" dirty="0"/>
              <a:t> </a:t>
            </a:r>
            <a:r>
              <a:rPr lang="es-ES" sz="2800" dirty="0" smtClean="0"/>
              <a:t>el cual puede ser útil para visitarlos o para tener un contacto telefónico con ellas, principalmente en las fechas especiales como cumpleaños, nacimientos, etc. </a:t>
            </a:r>
          </a:p>
          <a:p>
            <a:endParaRPr lang="es-ES" sz="2800" dirty="0"/>
          </a:p>
          <a:p>
            <a:r>
              <a:rPr lang="es-ES" sz="2800" dirty="0" smtClean="0"/>
              <a:t>Incluya en el registro los nombres de los matrimonios, fecha de aniversario de casamiento, teléfono, fecha de los cumpleaños y direcciones (incluso los que viven solos).</a:t>
            </a:r>
            <a:endParaRPr lang="es-CL" sz="2800"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55576" y="764704"/>
            <a:ext cx="7273795" cy="1362075"/>
          </a:xfrm>
        </p:spPr>
        <p:txBody>
          <a:bodyPr>
            <a:normAutofit/>
          </a:bodyPr>
          <a:lstStyle/>
          <a:p>
            <a:pPr algn="ctr"/>
            <a:r>
              <a:rPr lang="es-MX" sz="4400" b="1" dirty="0" smtClean="0"/>
              <a:t>17. Fechas especiales</a:t>
            </a:r>
            <a:endParaRPr lang="es-MX" sz="16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043115"/>
            <a:ext cx="4994488" cy="4659037"/>
          </a:xfrm>
          <a:prstGeom prst="rect">
            <a:avLst/>
          </a:prstGeom>
          <a:ln>
            <a:noFill/>
          </a:ln>
          <a:effectLst>
            <a:softEdge rad="112500"/>
          </a:effectLst>
        </p:spPr>
      </p:pic>
    </p:spTree>
    <p:extLst>
      <p:ext uri="{BB962C8B-B14F-4D97-AF65-F5344CB8AC3E}">
        <p14:creationId xmlns:p14="http://schemas.microsoft.com/office/powerpoint/2010/main" val="21275667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260648"/>
            <a:ext cx="6777317" cy="4608512"/>
          </a:xfrm>
        </p:spPr>
        <p:txBody>
          <a:bodyPr>
            <a:noAutofit/>
          </a:bodyPr>
          <a:lstStyle/>
          <a:p>
            <a:r>
              <a:rPr lang="es-ES" sz="2800" dirty="0" smtClean="0"/>
              <a:t>En el día del aniversario de casamiento de un matrimonio de miembros o amigos de la Iglesia, llame y ore con ellos. </a:t>
            </a:r>
          </a:p>
          <a:p>
            <a:endParaRPr lang="es-ES" sz="2800" dirty="0"/>
          </a:p>
          <a:p>
            <a:r>
              <a:rPr lang="es-ES" sz="2800" dirty="0" smtClean="0"/>
              <a:t>Si existe la posibilidad, también puede separar un breve momento del culto una vez por mes, y pedir al pastor o anciano que ore por los matrimonios que estuvieron de aniversario en aquel mes.</a:t>
            </a:r>
          </a:p>
          <a:p>
            <a:pPr marL="68580" indent="0">
              <a:buNone/>
            </a:pPr>
            <a:endParaRPr lang="es-ES" sz="2800" dirty="0" smtClean="0"/>
          </a:p>
          <a:p>
            <a:r>
              <a:rPr lang="es-ES" sz="2800" dirty="0" smtClean="0"/>
              <a:t>15 de mayo: Día internacional de la Familia</a:t>
            </a:r>
            <a:endParaRPr lang="es-CL" sz="2800"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4797152"/>
            <a:ext cx="7273795" cy="1362075"/>
          </a:xfrm>
        </p:spPr>
        <p:txBody>
          <a:bodyPr>
            <a:normAutofit fontScale="90000"/>
          </a:bodyPr>
          <a:lstStyle/>
          <a:p>
            <a:pPr algn="ctr"/>
            <a:r>
              <a:rPr lang="es-MX" sz="4400" b="1" dirty="0" smtClean="0"/>
              <a:t>18. Visitas a los </a:t>
            </a:r>
            <a:br>
              <a:rPr lang="es-MX" sz="4400" b="1" dirty="0" smtClean="0"/>
            </a:br>
            <a:r>
              <a:rPr lang="es-MX" sz="4400" b="1" dirty="0" smtClean="0"/>
              <a:t>padres de hijos recién nacidos</a:t>
            </a:r>
            <a:endParaRPr lang="es-MX" sz="16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535" y="548679"/>
            <a:ext cx="5904656" cy="4006731"/>
          </a:xfrm>
          <a:prstGeom prst="rect">
            <a:avLst/>
          </a:prstGeom>
          <a:ln>
            <a:noFill/>
          </a:ln>
          <a:effectLst>
            <a:softEdge rad="112500"/>
          </a:effectLst>
        </p:spPr>
      </p:pic>
    </p:spTree>
    <p:extLst>
      <p:ext uri="{BB962C8B-B14F-4D97-AF65-F5344CB8AC3E}">
        <p14:creationId xmlns:p14="http://schemas.microsoft.com/office/powerpoint/2010/main" val="21275667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7239000" cy="4846320"/>
          </a:xfrm>
        </p:spPr>
        <p:txBody>
          <a:bodyPr>
            <a:noAutofit/>
          </a:bodyPr>
          <a:lstStyle/>
          <a:p>
            <a:r>
              <a:rPr lang="es-ES" sz="3600" dirty="0" smtClean="0"/>
              <a:t>¡No se preocupe! Esta es una crisis común y antigua que incluso alcanzó al mismo Salomón: “Ahora pues, Jehová, Dios mío, tú me has hecho rey a mí, tu siervo, en lugar de David, mi padre. Yo soy joven y no sé cómo entrar ni salir”. 1 Reyes 3:7</a:t>
            </a:r>
            <a:endParaRPr lang="es-CL" sz="3600" dirty="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332656"/>
            <a:ext cx="7992888" cy="4824536"/>
          </a:xfrm>
        </p:spPr>
        <p:txBody>
          <a:bodyPr>
            <a:noAutofit/>
          </a:bodyPr>
          <a:lstStyle/>
          <a:p>
            <a:r>
              <a:rPr lang="es-ES" sz="2400" dirty="0" smtClean="0"/>
              <a:t>Durante el trimestre debe haber un sábado especialmente separado para la presentación/dedicación de los niños en la iglesia (ceremonia corta, al inicio del culto). Pero antes de la ceremonia, visite a las familias de los recién nacidos y hágales saber la importancia del papel de los padres en la educación espiritual, física y moral de los hijos. </a:t>
            </a:r>
          </a:p>
          <a:p>
            <a:endParaRPr lang="es-ES" sz="2400" dirty="0"/>
          </a:p>
          <a:p>
            <a:r>
              <a:rPr lang="es-ES" sz="2400" dirty="0" smtClean="0"/>
              <a:t>Deles algunas indicaciones prácticas sobre cómo asumir la responsabilidad (la importancia del culto familiar, suscripción de la lección de escuela sabática, la asistencia a la iglesia y a la escuela sabática, los diezmos y ofrendas, el cuidado con las amistades, la reforma de salud, disciplina, educación adventista, conquistadores, colportaje, etc.). ¡El futuro espiritual de estos niños puede depender de usted!</a:t>
            </a:r>
            <a:endParaRPr lang="es-CL" sz="24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58088" y="764704"/>
            <a:ext cx="7273795" cy="1362075"/>
          </a:xfrm>
        </p:spPr>
        <p:txBody>
          <a:bodyPr>
            <a:normAutofit/>
          </a:bodyPr>
          <a:lstStyle/>
          <a:p>
            <a:pPr algn="ctr"/>
            <a:r>
              <a:rPr lang="es-MX" sz="4400" b="1" dirty="0" smtClean="0"/>
              <a:t>19. Encuentros </a:t>
            </a:r>
            <a:br>
              <a:rPr lang="es-MX" sz="4400" b="1" dirty="0" smtClean="0"/>
            </a:br>
            <a:r>
              <a:rPr lang="es-MX" sz="4400" b="1" dirty="0" smtClean="0"/>
              <a:t>de </a:t>
            </a:r>
            <a:r>
              <a:rPr lang="es-MX" sz="4400" b="1" dirty="0" err="1" smtClean="0"/>
              <a:t>VidaS</a:t>
            </a:r>
            <a:endParaRPr lang="es-MX" sz="16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231" y="4619926"/>
            <a:ext cx="1005840" cy="1005840"/>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645024"/>
            <a:ext cx="3708747" cy="2474745"/>
          </a:xfrm>
          <a:prstGeom prst="rect">
            <a:avLst/>
          </a:prstGeom>
        </p:spPr>
      </p:pic>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850664"/>
            <a:ext cx="3384376" cy="3384376"/>
          </a:xfrm>
          <a:prstGeom prst="rect">
            <a:avLst/>
          </a:prstGeom>
        </p:spPr>
      </p:pic>
    </p:spTree>
    <p:extLst>
      <p:ext uri="{BB962C8B-B14F-4D97-AF65-F5344CB8AC3E}">
        <p14:creationId xmlns:p14="http://schemas.microsoft.com/office/powerpoint/2010/main" val="21275667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377299"/>
            <a:ext cx="7281257" cy="4419853"/>
          </a:xfrm>
        </p:spPr>
        <p:txBody>
          <a:bodyPr>
            <a:noAutofit/>
          </a:bodyPr>
          <a:lstStyle/>
          <a:p>
            <a:r>
              <a:rPr lang="es-ES" sz="3200" dirty="0" smtClean="0"/>
              <a:t>Organice Encuentro de Divorciados, Viudos y Solteros, reuniendo personas de los distritos vecinos. Estas personas necesitan sociabilizar. Promueva reuniones periódicas de este grupo, sin dar la connotación de “agencia de casamiento”. </a:t>
            </a:r>
          </a:p>
          <a:p>
            <a:endParaRPr lang="es-ES" sz="3200" dirty="0"/>
          </a:p>
          <a:p>
            <a:r>
              <a:rPr lang="es-ES" sz="3200" dirty="0" smtClean="0"/>
              <a:t>Intente presentar opciones y sugerencias para una vida feliz y realizada en la condición en que están.</a:t>
            </a:r>
            <a:endParaRPr lang="es-CL" sz="32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692696"/>
            <a:ext cx="7273795" cy="1362075"/>
          </a:xfrm>
        </p:spPr>
        <p:txBody>
          <a:bodyPr>
            <a:normAutofit fontScale="90000"/>
          </a:bodyPr>
          <a:lstStyle/>
          <a:p>
            <a:pPr algn="ctr"/>
            <a:r>
              <a:rPr lang="es-MX" sz="4400" b="1" dirty="0" smtClean="0"/>
              <a:t>2o. Planifique </a:t>
            </a:r>
            <a:br>
              <a:rPr lang="es-MX" sz="4400" b="1" dirty="0" smtClean="0"/>
            </a:br>
            <a:r>
              <a:rPr lang="es-MX" sz="4400" b="1" dirty="0" smtClean="0"/>
              <a:t>anualmente</a:t>
            </a:r>
            <a:br>
              <a:rPr lang="es-MX" sz="4400" b="1" dirty="0" smtClean="0"/>
            </a:br>
            <a:r>
              <a:rPr lang="es-MX" sz="2700" b="1" dirty="0" smtClean="0"/>
              <a:t>(coloque la fecha de realización de las siguientes actividades) </a:t>
            </a:r>
            <a:endParaRPr lang="es-MX" sz="10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787654"/>
            <a:ext cx="4095328" cy="4068026"/>
          </a:xfrm>
          <a:prstGeom prst="rect">
            <a:avLst/>
          </a:prstGeom>
        </p:spPr>
      </p:pic>
    </p:spTree>
    <p:extLst>
      <p:ext uri="{BB962C8B-B14F-4D97-AF65-F5344CB8AC3E}">
        <p14:creationId xmlns:p14="http://schemas.microsoft.com/office/powerpoint/2010/main" val="21275667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620688"/>
            <a:ext cx="7416940" cy="6237312"/>
          </a:xfrm>
        </p:spPr>
        <p:txBody>
          <a:bodyPr>
            <a:normAutofit fontScale="85000" lnSpcReduction="10000"/>
          </a:bodyPr>
          <a:lstStyle/>
          <a:p>
            <a:pPr lvl="0" fontAlgn="ctr"/>
            <a:r>
              <a:rPr lang="es-ES" sz="2400" dirty="0" smtClean="0"/>
              <a:t>Semana de la Familia del  _____________ a _____________</a:t>
            </a:r>
            <a:endParaRPr lang="es-CL" sz="2400" dirty="0" smtClean="0"/>
          </a:p>
          <a:p>
            <a:pPr lvl="0" fontAlgn="ctr"/>
            <a:r>
              <a:rPr lang="es-ES" sz="2400" dirty="0" smtClean="0"/>
              <a:t>Curso para novios _____________</a:t>
            </a:r>
            <a:endParaRPr lang="es-CL" sz="2400" dirty="0" smtClean="0"/>
          </a:p>
          <a:p>
            <a:pPr lvl="0" fontAlgn="ctr"/>
            <a:r>
              <a:rPr lang="es-ES" sz="2400" dirty="0" smtClean="0"/>
              <a:t>Encuentro para líderes de ministerio de la familia de la Asociación/Misión __________</a:t>
            </a:r>
            <a:endParaRPr lang="es-CL" sz="2400" dirty="0" smtClean="0"/>
          </a:p>
          <a:p>
            <a:pPr lvl="0" fontAlgn="ctr"/>
            <a:r>
              <a:rPr lang="es-ES" sz="2400" dirty="0" smtClean="0"/>
              <a:t>Escuela para padres (en su iglesia) _______________</a:t>
            </a:r>
            <a:endParaRPr lang="es-CL" sz="2400" dirty="0" smtClean="0"/>
          </a:p>
          <a:p>
            <a:pPr lvl="0" fontAlgn="ctr"/>
            <a:r>
              <a:rPr lang="es-ES" sz="2400" dirty="0" smtClean="0"/>
              <a:t>Encuentro de novios (en su iglesia) ________________</a:t>
            </a:r>
            <a:endParaRPr lang="es-CL" sz="2400" dirty="0" smtClean="0"/>
          </a:p>
          <a:p>
            <a:pPr lvl="0" fontAlgn="ctr"/>
            <a:r>
              <a:rPr lang="es-ES" sz="2400" dirty="0" smtClean="0"/>
              <a:t>Programa de educación e incentivo para guardar el sábado en familia ______________</a:t>
            </a:r>
            <a:endParaRPr lang="es-CL" sz="2400" dirty="0" smtClean="0"/>
          </a:p>
          <a:p>
            <a:pPr lvl="0" fontAlgn="ctr"/>
            <a:r>
              <a:rPr lang="es-ES" sz="2400" dirty="0" smtClean="0"/>
              <a:t>Programa para incentivar el culto familiar ______________</a:t>
            </a:r>
            <a:endParaRPr lang="es-CL" sz="2400" dirty="0" smtClean="0"/>
          </a:p>
          <a:p>
            <a:pPr lvl="0" fontAlgn="ctr"/>
            <a:r>
              <a:rPr lang="es-ES" sz="2400" dirty="0" smtClean="0"/>
              <a:t>Renovación Matrimonial con Cristo (tradicional, y de bajo costo) ________________</a:t>
            </a:r>
            <a:endParaRPr lang="es-CL" sz="2400" dirty="0" smtClean="0"/>
          </a:p>
          <a:p>
            <a:pPr lvl="0" fontAlgn="ctr"/>
            <a:r>
              <a:rPr lang="es-ES" sz="2400" dirty="0" smtClean="0"/>
              <a:t>Renovación Matrimonial con Cristo (para evangelismo) _______________</a:t>
            </a:r>
            <a:endParaRPr lang="es-CL" sz="2400" dirty="0" smtClean="0"/>
          </a:p>
          <a:p>
            <a:pPr lvl="0" fontAlgn="ctr"/>
            <a:r>
              <a:rPr lang="es-ES" sz="2400" dirty="0" smtClean="0"/>
              <a:t>Campamento de Familias (defina los objetivos espirituales) ______________</a:t>
            </a:r>
            <a:endParaRPr lang="es-CL" sz="2400" dirty="0" smtClean="0"/>
          </a:p>
          <a:p>
            <a:pPr lvl="0" fontAlgn="ctr"/>
            <a:r>
              <a:rPr lang="es-ES" sz="2400" dirty="0" smtClean="0"/>
              <a:t>VIDAS (Encuentro de divorciados, viudos y solteros) ______________</a:t>
            </a:r>
            <a:endParaRPr lang="es-CL" sz="2400" dirty="0" smtClean="0"/>
          </a:p>
          <a:p>
            <a:pPr lvl="0" fontAlgn="ctr"/>
            <a:r>
              <a:rPr lang="es-ES" sz="2400" dirty="0" smtClean="0"/>
              <a:t>Otras actividades ______________</a:t>
            </a:r>
            <a:endParaRPr lang="es-CL" sz="2400" dirty="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517232"/>
            <a:ext cx="7704856" cy="1143000"/>
          </a:xfrm>
        </p:spPr>
        <p:txBody>
          <a:bodyPr>
            <a:normAutofit fontScale="90000"/>
          </a:bodyPr>
          <a:lstStyle/>
          <a:p>
            <a:pPr algn="ctr"/>
            <a:r>
              <a:rPr lang="es-MX" dirty="0" smtClean="0"/>
              <a:t>¡NUESTRO OBJETIVO ES PREPARAR MÁS FAMILIAS PARA EL CIELO!</a:t>
            </a:r>
            <a:endParaRPr lang="es-MX" dirty="0"/>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692696"/>
            <a:ext cx="4824536" cy="4824536"/>
          </a:xfrm>
        </p:spPr>
      </p:pic>
    </p:spTree>
    <p:extLst>
      <p:ext uri="{BB962C8B-B14F-4D97-AF65-F5344CB8AC3E}">
        <p14:creationId xmlns:p14="http://schemas.microsoft.com/office/powerpoint/2010/main" val="12862502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1484784"/>
            <a:ext cx="7273795" cy="1362075"/>
          </a:xfrm>
        </p:spPr>
        <p:txBody>
          <a:bodyPr>
            <a:normAutofit fontScale="90000"/>
          </a:bodyPr>
          <a:lstStyle/>
          <a:p>
            <a:pPr algn="ctr"/>
            <a:r>
              <a:rPr lang="es-CL" sz="4400" b="1" dirty="0"/>
              <a:t>1. </a:t>
            </a:r>
            <a:r>
              <a:rPr lang="es-ES" sz="4400" b="1" dirty="0"/>
              <a:t>Lea y </a:t>
            </a:r>
            <a:r>
              <a:rPr lang="es-ES" sz="4400" b="1" dirty="0" smtClean="0"/>
              <a:t>divulgue aquello </a:t>
            </a:r>
            <a:r>
              <a:rPr lang="es-ES" sz="4400" b="1" dirty="0"/>
              <a:t>que Dios </a:t>
            </a:r>
            <a:r>
              <a:rPr lang="es-ES" sz="4400" b="1" dirty="0" smtClean="0"/>
              <a:t>piensa</a:t>
            </a:r>
            <a:r>
              <a:rPr lang="es-ES" sz="4400" b="1" dirty="0"/>
              <a:t>.</a:t>
            </a:r>
            <a:r>
              <a:rPr lang="es-CL" sz="2400" b="1" dirty="0"/>
              <a:t/>
            </a:r>
            <a:br>
              <a:rPr lang="es-CL" sz="2400" b="1" dirty="0"/>
            </a:b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284984"/>
            <a:ext cx="3870176" cy="3418655"/>
          </a:xfrm>
          <a:prstGeom prst="rect">
            <a:avLst/>
          </a:prstGeom>
        </p:spPr>
      </p:pic>
    </p:spTree>
    <p:extLst>
      <p:ext uri="{BB962C8B-B14F-4D97-AF65-F5344CB8AC3E}">
        <p14:creationId xmlns:p14="http://schemas.microsoft.com/office/powerpoint/2010/main" val="30832520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7920880" cy="5112568"/>
          </a:xfrm>
        </p:spPr>
        <p:txBody>
          <a:bodyPr>
            <a:noAutofit/>
          </a:bodyPr>
          <a:lstStyle/>
          <a:p>
            <a:r>
              <a:rPr lang="es-ES" sz="2800" dirty="0" smtClean="0"/>
              <a:t>Además de leer la Biblia y su lección, lea los libros: </a:t>
            </a:r>
            <a:r>
              <a:rPr lang="es-ES" sz="2800" i="1" dirty="0" smtClean="0"/>
              <a:t>El Hogar Adventista </a:t>
            </a:r>
            <a:r>
              <a:rPr lang="es-ES" sz="2800" dirty="0" smtClean="0"/>
              <a:t>(</a:t>
            </a:r>
            <a:r>
              <a:rPr lang="es-ES" sz="2800" dirty="0" err="1" smtClean="0"/>
              <a:t>HAd</a:t>
            </a:r>
            <a:r>
              <a:rPr lang="es-ES" sz="2800" dirty="0" smtClean="0"/>
              <a:t>)</a:t>
            </a:r>
            <a:r>
              <a:rPr lang="es-ES" sz="2800" i="1" dirty="0" smtClean="0"/>
              <a:t>, Conducción del Niño </a:t>
            </a:r>
            <a:r>
              <a:rPr lang="es-ES" sz="2800" dirty="0" smtClean="0"/>
              <a:t>(CN)</a:t>
            </a:r>
            <a:r>
              <a:rPr lang="es-ES" sz="2800" i="1" dirty="0" smtClean="0"/>
              <a:t>, Mente, Carácter y Personalidad </a:t>
            </a:r>
            <a:r>
              <a:rPr lang="es-ES" sz="2800" i="1" dirty="0" err="1" smtClean="0"/>
              <a:t>Vol</a:t>
            </a:r>
            <a:r>
              <a:rPr lang="es-ES" sz="2800" i="1" dirty="0" smtClean="0"/>
              <a:t> I y II </a:t>
            </a:r>
            <a:r>
              <a:rPr lang="es-ES" sz="2800" dirty="0" smtClean="0"/>
              <a:t>(MPC), </a:t>
            </a:r>
            <a:r>
              <a:rPr lang="es-ES" sz="2800" i="1" dirty="0" smtClean="0"/>
              <a:t>La Educación </a:t>
            </a:r>
            <a:r>
              <a:rPr lang="es-ES" sz="2800" dirty="0" smtClean="0"/>
              <a:t>(Ed), </a:t>
            </a:r>
            <a:r>
              <a:rPr lang="es-ES" sz="2800" i="1" dirty="0" smtClean="0"/>
              <a:t>Consejos para los Maestros, Padres y Alumnos</a:t>
            </a:r>
            <a:r>
              <a:rPr lang="es-ES" sz="2800" dirty="0" smtClean="0"/>
              <a:t> (CM) y </a:t>
            </a:r>
            <a:r>
              <a:rPr lang="es-ES" sz="2800" i="1" dirty="0" smtClean="0"/>
              <a:t>Mensaje para los Jóvenes </a:t>
            </a:r>
            <a:r>
              <a:rPr lang="es-ES" sz="2800" dirty="0" smtClean="0"/>
              <a:t>(MJ), libros</a:t>
            </a:r>
            <a:r>
              <a:rPr lang="es-ES" sz="2800" i="1" dirty="0" smtClean="0"/>
              <a:t> </a:t>
            </a:r>
            <a:r>
              <a:rPr lang="es-ES" sz="2800" dirty="0" smtClean="0"/>
              <a:t>del Espíritu de Profecía. </a:t>
            </a:r>
          </a:p>
          <a:p>
            <a:endParaRPr lang="es-ES" sz="2800" dirty="0"/>
          </a:p>
          <a:p>
            <a:r>
              <a:rPr lang="es-ES" sz="2800" dirty="0" smtClean="0"/>
              <a:t>Los conceptos espirituales expuestos en estos libros no son las opiniones de un ser humano, sino, la revelación directa de la voluntad de Dios para las familias que viven en el tiempo del fin. Ellos le ayudarán al dar consejos y en la elección de las actividades a planificar.</a:t>
            </a:r>
            <a:endParaRPr lang="es-CL" sz="28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1761980"/>
            <a:ext cx="7273795" cy="1362075"/>
          </a:xfrm>
        </p:spPr>
        <p:txBody>
          <a:bodyPr>
            <a:normAutofit/>
          </a:bodyPr>
          <a:lstStyle/>
          <a:p>
            <a:pPr algn="ctr"/>
            <a:r>
              <a:rPr lang="es-MX" sz="4400" b="1" dirty="0" smtClean="0"/>
              <a:t>2. Boletín de la Iglesia</a:t>
            </a:r>
            <a:r>
              <a:rPr lang="es-CL" sz="2400" b="1" dirty="0"/>
              <a:t/>
            </a:r>
            <a:br>
              <a:rPr lang="es-CL" sz="2400" b="1" dirty="0"/>
            </a:b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43518">
            <a:off x="2570100" y="2786020"/>
            <a:ext cx="2659459" cy="3440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6213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3600" dirty="0" smtClean="0"/>
              <a:t>Busque negociar un espacio en el boletín de iglesia para incluir semanalmente citas de interés de estos libros. Usted estará formando principios y desarrollando valores.</a:t>
            </a:r>
            <a:endParaRPr lang="es-CL" sz="3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5" y="1180481"/>
            <a:ext cx="7073945" cy="1362075"/>
          </a:xfrm>
        </p:spPr>
        <p:txBody>
          <a:bodyPr>
            <a:normAutofit fontScale="90000"/>
          </a:bodyPr>
          <a:lstStyle/>
          <a:p>
            <a:pPr algn="ctr"/>
            <a:r>
              <a:rPr lang="es-MX" sz="4400" b="1" dirty="0" smtClean="0"/>
              <a:t>3. Incentive al Culto Familiar </a:t>
            </a:r>
            <a:r>
              <a:rPr lang="es-CL" sz="2400" b="1" dirty="0"/>
              <a:t/>
            </a:r>
            <a:br>
              <a:rPr lang="es-CL" sz="2400" b="1" dirty="0"/>
            </a:br>
            <a:endParaRPr lang="es-MX" sz="2400" b="1" dirty="0"/>
          </a:p>
        </p:txBody>
      </p:sp>
      <p:sp>
        <p:nvSpPr>
          <p:cNvPr id="4" name="1 Título"/>
          <p:cNvSpPr txBox="1">
            <a:spLocks/>
          </p:cNvSpPr>
          <p:nvPr/>
        </p:nvSpPr>
        <p:spPr>
          <a:xfrm>
            <a:off x="1195890" y="1180064"/>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CL" dirty="0"/>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323064"/>
            <a:ext cx="3617560" cy="4421462"/>
          </a:xfrm>
          <a:prstGeom prst="rect">
            <a:avLst/>
          </a:prstGeom>
        </p:spPr>
      </p:pic>
    </p:spTree>
    <p:extLst>
      <p:ext uri="{BB962C8B-B14F-4D97-AF65-F5344CB8AC3E}">
        <p14:creationId xmlns:p14="http://schemas.microsoft.com/office/powerpoint/2010/main" val="8962131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461</TotalTime>
  <Words>1536</Words>
  <Application>Microsoft Macintosh PowerPoint</Application>
  <PresentationFormat>On-screen Show (4:3)</PresentationFormat>
  <Paragraphs>114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Opulento</vt:lpstr>
      <vt:lpstr>SOY LÍDER DEL MINISTERIO DE LA FAMILIA   ¿Y AHORA QUÉ?  </vt:lpstr>
      <vt:lpstr>PowerPoint Presentation</vt:lpstr>
      <vt:lpstr>20  ideas para trabajar en la iglesia</vt:lpstr>
      <vt:lpstr>PowerPoint Presentation</vt:lpstr>
      <vt:lpstr>1. Lea y divulgue aquello que Dios piensa. </vt:lpstr>
      <vt:lpstr>PowerPoint Presentation</vt:lpstr>
      <vt:lpstr>2. Boletín de la Iglesia </vt:lpstr>
      <vt:lpstr>PowerPoint Presentation</vt:lpstr>
      <vt:lpstr>3. Incentive al Culto Familiar  </vt:lpstr>
      <vt:lpstr>PowerPoint Presentation</vt:lpstr>
      <vt:lpstr>4. Estudio grupal  del libro     “Conducción  del  Niño” </vt:lpstr>
      <vt:lpstr>PowerPoint Presentation</vt:lpstr>
      <vt:lpstr>5. Fortalezca la recepción del sábado en los hogares adventistas </vt:lpstr>
      <vt:lpstr>PowerPoint Presentation</vt:lpstr>
      <vt:lpstr>6. Organice Encuentros  de Matrimonios </vt:lpstr>
      <vt:lpstr>PowerPoint Presentation</vt:lpstr>
      <vt:lpstr>7. Realice Encuentros RENOVACIÓN Matrimonial con Cristo (RMC) </vt:lpstr>
      <vt:lpstr>PowerPoint Presentation</vt:lpstr>
      <vt:lpstr>8. Actividades de seguimiento </vt:lpstr>
      <vt:lpstr>PowerPoint Presentation</vt:lpstr>
      <vt:lpstr>9. Semana de la Familia </vt:lpstr>
      <vt:lpstr>PowerPoint Presentation</vt:lpstr>
      <vt:lpstr>10. Renovación  de votos </vt:lpstr>
      <vt:lpstr>PowerPoint Presentation</vt:lpstr>
      <vt:lpstr>11. Escuelas para Padres</vt:lpstr>
      <vt:lpstr>PowerPoint Presentation</vt:lpstr>
      <vt:lpstr>12. Realice Seminarios de Finanzas Familiares  (ver libro Administración Eficaz de Elena White)</vt:lpstr>
      <vt:lpstr>PowerPoint Presentation</vt:lpstr>
      <vt:lpstr>13. Escuelas para Novios</vt:lpstr>
      <vt:lpstr>PowerPoint Presentation</vt:lpstr>
      <vt:lpstr>14. Familias apadrinando familias</vt:lpstr>
      <vt:lpstr>PowerPoint Presentation</vt:lpstr>
      <vt:lpstr>15. Actividades  sociales</vt:lpstr>
      <vt:lpstr>PowerPoint Presentation</vt:lpstr>
      <vt:lpstr>16. Registro de las familias</vt:lpstr>
      <vt:lpstr>PowerPoint Presentation</vt:lpstr>
      <vt:lpstr>17. Fechas especiales</vt:lpstr>
      <vt:lpstr>PowerPoint Presentation</vt:lpstr>
      <vt:lpstr>18. Visitas a los  padres de hijos recién nacidos</vt:lpstr>
      <vt:lpstr>PowerPoint Presentation</vt:lpstr>
      <vt:lpstr>19. Encuentros  de VidaS</vt:lpstr>
      <vt:lpstr>PowerPoint Presentation</vt:lpstr>
      <vt:lpstr>2o. Planifique  anualmente (coloque la fecha de realización de las siguientes actividades) </vt:lpstr>
      <vt:lpstr>PowerPoint Presentation</vt:lpstr>
      <vt:lpstr>¡NUESTRO OBJETIVO ES PREPARAR MÁS FAMILIAS PARA EL CIELO!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 LÍDER DE MINISTERIO DE FAMILIA ¿Y AHORA QUÉ?</dc:title>
  <dc:creator>jaime.chandia</dc:creator>
  <cp:lastModifiedBy>Edgardo Ortiz</cp:lastModifiedBy>
  <cp:revision>63</cp:revision>
  <dcterms:created xsi:type="dcterms:W3CDTF">2010-08-25T13:17:22Z</dcterms:created>
  <dcterms:modified xsi:type="dcterms:W3CDTF">2014-03-12T18:21:49Z</dcterms:modified>
</cp:coreProperties>
</file>